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44"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1.9820299999999999E-2"/>
          <c:y val="7.84691E-2"/>
          <c:w val="0.97518000000000005"/>
          <c:h val="0.874359"/>
        </c:manualLayout>
      </c:layout>
      <c:barChart>
        <c:barDir val="col"/>
        <c:grouping val="stacked"/>
        <c:varyColors val="0"/>
        <c:ser>
          <c:idx val="0"/>
          <c:order val="0"/>
          <c:tx>
            <c:strRef>
              <c:f>Sheet1!$A$2</c:f>
              <c:strCache>
                <c:ptCount val="1"/>
                <c:pt idx="0">
                  <c:v>柱形图 1</c:v>
                </c:pt>
              </c:strCache>
            </c:strRef>
          </c:tx>
          <c:spPr>
            <a:solidFill>
              <a:schemeClr val="accent1">
                <a:lumOff val="12058"/>
              </a:schemeClr>
            </a:solidFill>
            <a:ln w="6350" cap="flat">
              <a:solidFill>
                <a:srgbClr val="FFFFFF"/>
              </a:solidFill>
              <a:prstDash val="solid"/>
              <a:miter lim="800000"/>
            </a:ln>
            <a:effectLst/>
          </c:spPr>
          <c:invertIfNegative val="0"/>
          <c:cat>
            <c:strRef>
              <c:f>Sheet1!$B$1:$D$1</c:f>
              <c:strCache>
                <c:ptCount val="3"/>
                <c:pt idx="0">
                  <c:v>1</c:v>
                </c:pt>
                <c:pt idx="1">
                  <c:v>2</c:v>
                </c:pt>
              </c:strCache>
            </c:strRef>
          </c:cat>
          <c:val>
            <c:numRef>
              <c:f>Sheet1!$B$2:$D$2</c:f>
              <c:numCache>
                <c:formatCode>General</c:formatCode>
                <c:ptCount val="2"/>
                <c:pt idx="1">
                  <c:v>2</c:v>
                </c:pt>
              </c:numCache>
            </c:numRef>
          </c:val>
          <c:extLst>
            <c:ext xmlns:c16="http://schemas.microsoft.com/office/drawing/2014/chart" uri="{C3380CC4-5D6E-409C-BE32-E72D297353CC}">
              <c16:uniqueId val="{00000000-9F63-41C1-ACA0-91AA12CCFA56}"/>
            </c:ext>
          </c:extLst>
        </c:ser>
        <c:ser>
          <c:idx val="1"/>
          <c:order val="1"/>
          <c:tx>
            <c:strRef>
              <c:f>Sheet1!$A$3</c:f>
              <c:strCache>
                <c:ptCount val="1"/>
                <c:pt idx="0">
                  <c:v>柱形图 2</c:v>
                </c:pt>
              </c:strCache>
            </c:strRef>
          </c:tx>
          <c:spPr>
            <a:solidFill>
              <a:schemeClr val="accent4">
                <a:lumOff val="12500"/>
              </a:schemeClr>
            </a:solidFill>
            <a:ln w="6350" cap="flat">
              <a:solidFill>
                <a:srgbClr val="FFFFFF"/>
              </a:solidFill>
              <a:prstDash val="solid"/>
              <a:miter lim="800000"/>
            </a:ln>
            <a:effectLst/>
          </c:spPr>
          <c:invertIfNegative val="0"/>
          <c:cat>
            <c:strRef>
              <c:f>Sheet1!$B$1:$D$1</c:f>
              <c:strCache>
                <c:ptCount val="3"/>
                <c:pt idx="0">
                  <c:v>1</c:v>
                </c:pt>
                <c:pt idx="1">
                  <c:v>2</c:v>
                </c:pt>
              </c:strCache>
            </c:strRef>
          </c:cat>
          <c:val>
            <c:numRef>
              <c:f>Sheet1!$B$3:$D$3</c:f>
              <c:numCache>
                <c:formatCode>General</c:formatCode>
                <c:ptCount val="3"/>
                <c:pt idx="0">
                  <c:v>2</c:v>
                </c:pt>
                <c:pt idx="1">
                  <c:v>4</c:v>
                </c:pt>
                <c:pt idx="2">
                  <c:v>6</c:v>
                </c:pt>
              </c:numCache>
            </c:numRef>
          </c:val>
          <c:extLst>
            <c:ext xmlns:c16="http://schemas.microsoft.com/office/drawing/2014/chart" uri="{C3380CC4-5D6E-409C-BE32-E72D297353CC}">
              <c16:uniqueId val="{00000001-9F63-41C1-ACA0-91AA12CCFA56}"/>
            </c:ext>
          </c:extLst>
        </c:ser>
        <c:dLbls>
          <c:showLegendKey val="0"/>
          <c:showVal val="0"/>
          <c:showCatName val="0"/>
          <c:showSerName val="0"/>
          <c:showPercent val="0"/>
          <c:showBubbleSize val="0"/>
        </c:dLbls>
        <c:gapWidth val="150"/>
        <c:overlap val="100"/>
        <c:axId val="2139482752"/>
        <c:axId val="2146297392"/>
      </c:barChart>
      <c:catAx>
        <c:axId val="2139482752"/>
        <c:scaling>
          <c:orientation val="minMax"/>
        </c:scaling>
        <c:delete val="0"/>
        <c:axPos val="b"/>
        <c:numFmt formatCode="General" sourceLinked="0"/>
        <c:majorTickMark val="out"/>
        <c:minorTickMark val="none"/>
        <c:tickLblPos val="none"/>
        <c:spPr>
          <a:ln w="12700" cap="flat">
            <a:solidFill>
              <a:srgbClr val="888888"/>
            </a:solidFill>
            <a:prstDash val="solid"/>
            <a:miter lim="800000"/>
          </a:ln>
        </c:spPr>
        <c:txPr>
          <a:bodyPr rot="0"/>
          <a:lstStyle/>
          <a:p>
            <a:pPr>
              <a:defRPr sz="3600" b="1" i="0" u="none" strike="noStrike">
                <a:solidFill>
                  <a:srgbClr val="000000"/>
                </a:solidFill>
                <a:latin typeface="等线"/>
              </a:defRPr>
            </a:pPr>
            <a:endParaRPr lang="zh-CN"/>
          </a:p>
        </c:txPr>
        <c:crossAx val="2146297392"/>
        <c:crosses val="autoZero"/>
        <c:auto val="1"/>
        <c:lblAlgn val="ctr"/>
        <c:lblOffset val="100"/>
        <c:noMultiLvlLbl val="1"/>
      </c:catAx>
      <c:valAx>
        <c:axId val="2146297392"/>
        <c:scaling>
          <c:orientation val="minMax"/>
          <c:max val="6"/>
          <c:min val="0"/>
        </c:scaling>
        <c:delete val="0"/>
        <c:axPos val="l"/>
        <c:majorGridlines>
          <c:spPr>
            <a:ln w="12700" cap="flat">
              <a:solidFill>
                <a:srgbClr val="888888"/>
              </a:solidFill>
              <a:prstDash val="solid"/>
              <a:miter lim="800000"/>
            </a:ln>
          </c:spPr>
        </c:majorGridlines>
        <c:numFmt formatCode="0.####" sourceLinked="0"/>
        <c:majorTickMark val="out"/>
        <c:minorTickMark val="none"/>
        <c:tickLblPos val="none"/>
        <c:spPr>
          <a:ln w="12700" cap="flat">
            <a:solidFill>
              <a:srgbClr val="888888"/>
            </a:solidFill>
            <a:prstDash val="solid"/>
            <a:miter lim="800000"/>
          </a:ln>
        </c:spPr>
        <c:txPr>
          <a:bodyPr rot="0"/>
          <a:lstStyle/>
          <a:p>
            <a:pPr>
              <a:defRPr sz="3600" b="1" i="0" u="none" strike="noStrike">
                <a:solidFill>
                  <a:srgbClr val="000000"/>
                </a:solidFill>
                <a:latin typeface="等线"/>
              </a:defRPr>
            </a:pPr>
            <a:endParaRPr lang="zh-CN"/>
          </a:p>
        </c:txPr>
        <c:crossAx val="2139482752"/>
        <c:crosses val="autoZero"/>
        <c:crossBetween val="between"/>
        <c:majorUnit val="1.5"/>
        <c:minorUnit val="0.75"/>
      </c:valAx>
      <c:spPr>
        <a:noFill/>
        <a:ln w="12700" cap="flat">
          <a:noFill/>
          <a:miter lim="400000"/>
        </a:ln>
        <a:effectLst/>
      </c:spPr>
    </c:plotArea>
    <c:plotVisOnly val="0"/>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2.5705800000000001E-2"/>
          <c:y val="0.11332200000000001"/>
          <c:w val="0.96929399999999999"/>
          <c:h val="0.82410600000000001"/>
        </c:manualLayout>
      </c:layout>
      <c:barChart>
        <c:barDir val="col"/>
        <c:grouping val="stacked"/>
        <c:varyColors val="0"/>
        <c:ser>
          <c:idx val="0"/>
          <c:order val="0"/>
          <c:tx>
            <c:strRef>
              <c:f>Sheet1!$A$2</c:f>
              <c:strCache>
                <c:ptCount val="1"/>
                <c:pt idx="0">
                  <c:v>柱形图 1</c:v>
                </c:pt>
              </c:strCache>
            </c:strRef>
          </c:tx>
          <c:spPr>
            <a:solidFill>
              <a:schemeClr val="accent1">
                <a:lumOff val="12058"/>
              </a:schemeClr>
            </a:solidFill>
            <a:ln w="6350" cap="flat">
              <a:solidFill>
                <a:srgbClr val="FFFFFF"/>
              </a:solidFill>
              <a:prstDash val="solid"/>
              <a:miter lim="800000"/>
            </a:ln>
            <a:effectLst/>
          </c:spPr>
          <c:invertIfNegative val="0"/>
          <c:cat>
            <c:strRef>
              <c:f>Sheet1!$B$1:$G$1</c:f>
              <c:strCache>
                <c:ptCount val="6"/>
                <c:pt idx="0">
                  <c:v>1</c:v>
                </c:pt>
                <c:pt idx="1">
                  <c:v>2</c:v>
                </c:pt>
                <c:pt idx="2">
                  <c:v>3</c:v>
                </c:pt>
                <c:pt idx="3">
                  <c:v>4</c:v>
                </c:pt>
                <c:pt idx="4">
                  <c:v>5</c:v>
                </c:pt>
              </c:strCache>
            </c:strRef>
          </c:cat>
          <c:val>
            <c:numRef>
              <c:f>Sheet1!$B$2:$G$2</c:f>
              <c:numCache>
                <c:formatCode>General</c:formatCode>
                <c:ptCount val="5"/>
                <c:pt idx="1">
                  <c:v>580</c:v>
                </c:pt>
                <c:pt idx="2">
                  <c:v>637</c:v>
                </c:pt>
                <c:pt idx="3">
                  <c:v>872</c:v>
                </c:pt>
                <c:pt idx="4">
                  <c:v>1288</c:v>
                </c:pt>
              </c:numCache>
            </c:numRef>
          </c:val>
          <c:extLst>
            <c:ext xmlns:c16="http://schemas.microsoft.com/office/drawing/2014/chart" uri="{C3380CC4-5D6E-409C-BE32-E72D297353CC}">
              <c16:uniqueId val="{00000000-CDCD-4114-93F8-5D2B9095D9C0}"/>
            </c:ext>
          </c:extLst>
        </c:ser>
        <c:ser>
          <c:idx val="1"/>
          <c:order val="1"/>
          <c:tx>
            <c:strRef>
              <c:f>Sheet1!$A$3</c:f>
              <c:strCache>
                <c:ptCount val="1"/>
                <c:pt idx="0">
                  <c:v>柱形图 2</c:v>
                </c:pt>
              </c:strCache>
            </c:strRef>
          </c:tx>
          <c:spPr>
            <a:solidFill>
              <a:schemeClr val="accent4">
                <a:lumOff val="12500"/>
              </a:schemeClr>
            </a:solidFill>
            <a:ln w="6350" cap="flat">
              <a:solidFill>
                <a:srgbClr val="FFFFFF"/>
              </a:solidFill>
              <a:prstDash val="solid"/>
              <a:miter lim="800000"/>
            </a:ln>
            <a:effectLst/>
          </c:spPr>
          <c:invertIfNegative val="0"/>
          <c:cat>
            <c:strRef>
              <c:f>Sheet1!$B$1:$G$1</c:f>
              <c:strCache>
                <c:ptCount val="6"/>
                <c:pt idx="0">
                  <c:v>1</c:v>
                </c:pt>
                <c:pt idx="1">
                  <c:v>2</c:v>
                </c:pt>
                <c:pt idx="2">
                  <c:v>3</c:v>
                </c:pt>
                <c:pt idx="3">
                  <c:v>4</c:v>
                </c:pt>
                <c:pt idx="4">
                  <c:v>5</c:v>
                </c:pt>
              </c:strCache>
            </c:strRef>
          </c:cat>
          <c:val>
            <c:numRef>
              <c:f>Sheet1!$B$3:$G$3</c:f>
              <c:numCache>
                <c:formatCode>General</c:formatCode>
                <c:ptCount val="6"/>
                <c:pt idx="0">
                  <c:v>580</c:v>
                </c:pt>
                <c:pt idx="1">
                  <c:v>57</c:v>
                </c:pt>
                <c:pt idx="2">
                  <c:v>235</c:v>
                </c:pt>
                <c:pt idx="3">
                  <c:v>416</c:v>
                </c:pt>
                <c:pt idx="4">
                  <c:v>0</c:v>
                </c:pt>
                <c:pt idx="5">
                  <c:v>1288</c:v>
                </c:pt>
              </c:numCache>
            </c:numRef>
          </c:val>
          <c:extLst>
            <c:ext xmlns:c16="http://schemas.microsoft.com/office/drawing/2014/chart" uri="{C3380CC4-5D6E-409C-BE32-E72D297353CC}">
              <c16:uniqueId val="{00000001-CDCD-4114-93F8-5D2B9095D9C0}"/>
            </c:ext>
          </c:extLst>
        </c:ser>
        <c:dLbls>
          <c:showLegendKey val="0"/>
          <c:showVal val="0"/>
          <c:showCatName val="0"/>
          <c:showSerName val="0"/>
          <c:showPercent val="0"/>
          <c:showBubbleSize val="0"/>
        </c:dLbls>
        <c:gapWidth val="150"/>
        <c:overlap val="100"/>
        <c:axId val="2130655168"/>
        <c:axId val="2129912816"/>
      </c:barChart>
      <c:catAx>
        <c:axId val="2130655168"/>
        <c:scaling>
          <c:orientation val="minMax"/>
        </c:scaling>
        <c:delete val="0"/>
        <c:axPos val="b"/>
        <c:numFmt formatCode="General" sourceLinked="0"/>
        <c:majorTickMark val="out"/>
        <c:minorTickMark val="none"/>
        <c:tickLblPos val="none"/>
        <c:spPr>
          <a:ln w="12700" cap="flat">
            <a:solidFill>
              <a:srgbClr val="888888"/>
            </a:solidFill>
            <a:prstDash val="solid"/>
            <a:miter lim="800000"/>
          </a:ln>
        </c:spPr>
        <c:txPr>
          <a:bodyPr rot="0"/>
          <a:lstStyle/>
          <a:p>
            <a:pPr>
              <a:defRPr sz="3600" b="1" i="0" u="none" strike="noStrike">
                <a:solidFill>
                  <a:srgbClr val="000000"/>
                </a:solidFill>
                <a:latin typeface="等线"/>
              </a:defRPr>
            </a:pPr>
            <a:endParaRPr lang="zh-CN"/>
          </a:p>
        </c:txPr>
        <c:crossAx val="2129912816"/>
        <c:crosses val="autoZero"/>
        <c:auto val="1"/>
        <c:lblAlgn val="ctr"/>
        <c:lblOffset val="100"/>
        <c:noMultiLvlLbl val="1"/>
      </c:catAx>
      <c:valAx>
        <c:axId val="2129912816"/>
        <c:scaling>
          <c:orientation val="minMax"/>
          <c:max val="1288"/>
          <c:min val="0"/>
        </c:scaling>
        <c:delete val="0"/>
        <c:axPos val="l"/>
        <c:majorGridlines>
          <c:spPr>
            <a:ln w="12700" cap="flat">
              <a:solidFill>
                <a:srgbClr val="888888"/>
              </a:solidFill>
              <a:prstDash val="solid"/>
              <a:miter lim="800000"/>
            </a:ln>
          </c:spPr>
        </c:majorGridlines>
        <c:numFmt formatCode="0.####" sourceLinked="0"/>
        <c:majorTickMark val="out"/>
        <c:minorTickMark val="none"/>
        <c:tickLblPos val="none"/>
        <c:spPr>
          <a:ln w="12700" cap="flat">
            <a:solidFill>
              <a:srgbClr val="888888"/>
            </a:solidFill>
            <a:prstDash val="solid"/>
            <a:miter lim="800000"/>
          </a:ln>
        </c:spPr>
        <c:txPr>
          <a:bodyPr rot="0"/>
          <a:lstStyle/>
          <a:p>
            <a:pPr>
              <a:defRPr sz="3600" b="1" i="0" u="none" strike="noStrike">
                <a:solidFill>
                  <a:srgbClr val="000000"/>
                </a:solidFill>
                <a:latin typeface="等线"/>
              </a:defRPr>
            </a:pPr>
            <a:endParaRPr lang="zh-CN"/>
          </a:p>
        </c:txPr>
        <c:crossAx val="2130655168"/>
        <c:crosses val="autoZero"/>
        <c:crossBetween val="between"/>
        <c:majorUnit val="322"/>
        <c:minorUnit val="161"/>
      </c:valAx>
      <c:spPr>
        <a:noFill/>
        <a:ln w="12700" cap="flat">
          <a:noFill/>
          <a:miter lim="400000"/>
        </a:ln>
        <a:effectLst/>
      </c:spPr>
    </c:plotArea>
    <c:plotVisOnly val="0"/>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18"/>
  <c:chart>
    <c:autoTitleDeleted val="1"/>
    <c:plotArea>
      <c:layout>
        <c:manualLayout>
          <c:layoutTarget val="inner"/>
          <c:xMode val="edge"/>
          <c:yMode val="edge"/>
          <c:x val="4.47392E-2"/>
          <c:y val="0.128996"/>
          <c:w val="0.95026100000000002"/>
          <c:h val="0.80150600000000005"/>
        </c:manualLayout>
      </c:layout>
      <c:lineChart>
        <c:grouping val="standard"/>
        <c:varyColors val="0"/>
        <c:ser>
          <c:idx val="0"/>
          <c:order val="0"/>
          <c:tx>
            <c:strRef>
              <c:f>Sheet1!$A$2</c:f>
              <c:strCache>
                <c:ptCount val="1"/>
                <c:pt idx="0">
                  <c:v>折线图 1</c:v>
                </c:pt>
              </c:strCache>
            </c:strRef>
          </c:tx>
          <c:spPr>
            <a:ln w="31750" cap="flat">
              <a:solidFill>
                <a:schemeClr val="accent1"/>
              </a:solidFill>
              <a:prstDash val="solid"/>
              <a:miter lim="800000"/>
            </a:ln>
            <a:effectLst/>
          </c:spPr>
          <c:marker>
            <c:symbol val="none"/>
          </c:marker>
          <c:cat>
            <c:strRef>
              <c:f>Sheet1!$B$1:$F$1</c:f>
              <c:strCache>
                <c:ptCount val="5"/>
                <c:pt idx="0">
                  <c:v>1</c:v>
                </c:pt>
                <c:pt idx="1">
                  <c:v>2</c:v>
                </c:pt>
                <c:pt idx="2">
                  <c:v>3</c:v>
                </c:pt>
                <c:pt idx="3">
                  <c:v>4</c:v>
                </c:pt>
                <c:pt idx="4">
                  <c:v>5</c:v>
                </c:pt>
              </c:strCache>
            </c:strRef>
          </c:cat>
          <c:val>
            <c:numRef>
              <c:f>Sheet1!$B$2:$F$2</c:f>
              <c:numCache>
                <c:formatCode>General</c:formatCode>
                <c:ptCount val="5"/>
                <c:pt idx="0">
                  <c:v>120000</c:v>
                </c:pt>
                <c:pt idx="1">
                  <c:v>600000</c:v>
                </c:pt>
                <c:pt idx="2">
                  <c:v>1140000</c:v>
                </c:pt>
                <c:pt idx="3">
                  <c:v>2805000</c:v>
                </c:pt>
                <c:pt idx="4">
                  <c:v>6405000.0000010002</c:v>
                </c:pt>
              </c:numCache>
            </c:numRef>
          </c:val>
          <c:smooth val="0"/>
          <c:extLst>
            <c:ext xmlns:c16="http://schemas.microsoft.com/office/drawing/2014/chart" uri="{C3380CC4-5D6E-409C-BE32-E72D297353CC}">
              <c16:uniqueId val="{00000000-30C8-4AA9-BA02-4A29F585025F}"/>
            </c:ext>
          </c:extLst>
        </c:ser>
        <c:ser>
          <c:idx val="1"/>
          <c:order val="1"/>
          <c:tx>
            <c:strRef>
              <c:f>Sheet1!$A$3</c:f>
              <c:strCache>
                <c:ptCount val="1"/>
                <c:pt idx="0">
                  <c:v>折线图 2</c:v>
                </c:pt>
              </c:strCache>
            </c:strRef>
          </c:tx>
          <c:spPr>
            <a:ln w="31750" cap="flat">
              <a:solidFill>
                <a:schemeClr val="accent2"/>
              </a:solidFill>
              <a:prstDash val="solid"/>
              <a:miter lim="800000"/>
            </a:ln>
            <a:effectLst/>
          </c:spPr>
          <c:marker>
            <c:symbol val="none"/>
          </c:marker>
          <c:cat>
            <c:strRef>
              <c:f>Sheet1!$B$1:$F$1</c:f>
              <c:strCache>
                <c:ptCount val="5"/>
                <c:pt idx="0">
                  <c:v>1</c:v>
                </c:pt>
                <c:pt idx="1">
                  <c:v>2</c:v>
                </c:pt>
                <c:pt idx="2">
                  <c:v>3</c:v>
                </c:pt>
                <c:pt idx="3">
                  <c:v>4</c:v>
                </c:pt>
                <c:pt idx="4">
                  <c:v>5</c:v>
                </c:pt>
              </c:strCache>
            </c:strRef>
          </c:cat>
          <c:val>
            <c:numRef>
              <c:f>Sheet1!$B$3:$F$3</c:f>
              <c:numCache>
                <c:formatCode>General</c:formatCode>
                <c:ptCount val="5"/>
                <c:pt idx="0">
                  <c:v>838000</c:v>
                </c:pt>
                <c:pt idx="1">
                  <c:v>1085000</c:v>
                </c:pt>
                <c:pt idx="2">
                  <c:v>1288000</c:v>
                </c:pt>
                <c:pt idx="3">
                  <c:v>1613250</c:v>
                </c:pt>
                <c:pt idx="4">
                  <c:v>1985250</c:v>
                </c:pt>
              </c:numCache>
            </c:numRef>
          </c:val>
          <c:smooth val="0"/>
          <c:extLst>
            <c:ext xmlns:c16="http://schemas.microsoft.com/office/drawing/2014/chart" uri="{C3380CC4-5D6E-409C-BE32-E72D297353CC}">
              <c16:uniqueId val="{00000001-30C8-4AA9-BA02-4A29F585025F}"/>
            </c:ext>
          </c:extLst>
        </c:ser>
        <c:dLbls>
          <c:showLegendKey val="0"/>
          <c:showVal val="0"/>
          <c:showCatName val="0"/>
          <c:showSerName val="0"/>
          <c:showPercent val="0"/>
          <c:showBubbleSize val="0"/>
        </c:dLbls>
        <c:smooth val="0"/>
        <c:axId val="2142438608"/>
        <c:axId val="-2133707840"/>
      </c:lineChart>
      <c:catAx>
        <c:axId val="2142438608"/>
        <c:scaling>
          <c:orientation val="minMax"/>
        </c:scaling>
        <c:delete val="0"/>
        <c:axPos val="b"/>
        <c:numFmt formatCode="0;&quot;-&quot;0" sourceLinked="0"/>
        <c:majorTickMark val="out"/>
        <c:minorTickMark val="none"/>
        <c:tickLblPos val="none"/>
        <c:spPr>
          <a:ln w="12700" cap="flat">
            <a:solidFill>
              <a:srgbClr val="888888"/>
            </a:solidFill>
            <a:prstDash val="solid"/>
            <a:miter lim="800000"/>
          </a:ln>
        </c:spPr>
        <c:txPr>
          <a:bodyPr rot="0"/>
          <a:lstStyle/>
          <a:p>
            <a:pPr>
              <a:defRPr sz="3600" b="1" i="0" u="none" strike="noStrike">
                <a:solidFill>
                  <a:srgbClr val="000000"/>
                </a:solidFill>
                <a:latin typeface="等线"/>
              </a:defRPr>
            </a:pPr>
            <a:endParaRPr lang="zh-CN"/>
          </a:p>
        </c:txPr>
        <c:crossAx val="-2133707840"/>
        <c:crosses val="autoZero"/>
        <c:auto val="1"/>
        <c:lblAlgn val="ctr"/>
        <c:lblOffset val="100"/>
        <c:noMultiLvlLbl val="1"/>
      </c:catAx>
      <c:valAx>
        <c:axId val="-2133707840"/>
        <c:scaling>
          <c:orientation val="minMax"/>
          <c:max val="8000000"/>
          <c:min val="0"/>
        </c:scaling>
        <c:delete val="0"/>
        <c:axPos val="l"/>
        <c:majorGridlines>
          <c:spPr>
            <a:ln w="12700" cap="flat">
              <a:solidFill>
                <a:srgbClr val="888888"/>
              </a:solidFill>
              <a:prstDash val="solid"/>
              <a:miter lim="800000"/>
            </a:ln>
          </c:spPr>
        </c:majorGridlines>
        <c:numFmt formatCode="#,##0&quot; &quot;;\(#,##0\)" sourceLinked="0"/>
        <c:majorTickMark val="out"/>
        <c:minorTickMark val="none"/>
        <c:tickLblPos val="none"/>
        <c:spPr>
          <a:ln w="12700" cap="flat">
            <a:solidFill>
              <a:srgbClr val="888888"/>
            </a:solidFill>
            <a:prstDash val="solid"/>
            <a:miter lim="800000"/>
          </a:ln>
        </c:spPr>
        <c:txPr>
          <a:bodyPr rot="0"/>
          <a:lstStyle/>
          <a:p>
            <a:pPr>
              <a:defRPr sz="3600" b="1" i="0" u="none" strike="noStrike">
                <a:solidFill>
                  <a:srgbClr val="000000"/>
                </a:solidFill>
                <a:latin typeface="等线"/>
              </a:defRPr>
            </a:pPr>
            <a:endParaRPr lang="zh-CN"/>
          </a:p>
        </c:txPr>
        <c:crossAx val="2142438608"/>
        <c:crosses val="autoZero"/>
        <c:crossBetween val="midCat"/>
        <c:majorUnit val="2000000"/>
        <c:minorUnit val="1000000"/>
      </c:valAx>
      <c:spPr>
        <a:noFill/>
        <a:ln w="12700" cap="flat">
          <a:noFill/>
          <a:miter lim="400000"/>
        </a:ln>
        <a:effectLst/>
      </c:spPr>
    </c:plotArea>
    <c:plotVisOnly val="0"/>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A418E-C3CD-4F33-AA66-635282131538}" type="datetimeFigureOut">
              <a:rPr lang="zh-CN" altLang="en-US" smtClean="0"/>
              <a:t>2018/7/15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C22CB-4828-4C3A-B12B-6218EE92B001}" type="slidenum">
              <a:rPr lang="zh-CN" altLang="en-US" smtClean="0"/>
              <a:t>‹#›</a:t>
            </a:fld>
            <a:endParaRPr lang="zh-CN" altLang="en-US"/>
          </a:p>
        </p:txBody>
      </p:sp>
    </p:spTree>
    <p:extLst>
      <p:ext uri="{BB962C8B-B14F-4D97-AF65-F5344CB8AC3E}">
        <p14:creationId xmlns:p14="http://schemas.microsoft.com/office/powerpoint/2010/main" val="276665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 name="Shape 2202"/>
          <p:cNvSpPr>
            <a:spLocks noGrp="1" noRot="1" noChangeAspect="1"/>
          </p:cNvSpPr>
          <p:nvPr>
            <p:ph type="sldImg"/>
          </p:nvPr>
        </p:nvSpPr>
        <p:spPr>
          <a:prstGeom prst="rect">
            <a:avLst/>
          </a:prstGeom>
        </p:spPr>
        <p:txBody>
          <a:bodyPr/>
          <a:lstStyle/>
          <a:p>
            <a:endParaRPr/>
          </a:p>
        </p:txBody>
      </p:sp>
      <p:sp>
        <p:nvSpPr>
          <p:cNvPr id="2203" name="Shape 2203"/>
          <p:cNvSpPr>
            <a:spLocks noGrp="1"/>
          </p:cNvSpPr>
          <p:nvPr>
            <p:ph type="body" sz="quarter" idx="1"/>
          </p:nvPr>
        </p:nvSpPr>
        <p:spPr>
          <a:prstGeom prst="rect">
            <a:avLst/>
          </a:prstGeom>
        </p:spPr>
        <p:txBody>
          <a:bodyPr/>
          <a:lstStyle/>
          <a:p>
            <a:pPr defTabSz="914400">
              <a:defRPr sz="1200" b="0"/>
            </a:pPr>
            <a:r>
              <a:t> </a:t>
            </a:r>
          </a:p>
          <a:p>
            <a:pPr defTabSz="914400">
              <a:defRPr sz="1200" b="0"/>
            </a:pPr>
            <a:r>
              <a:t>在介绍完我们的产品后，我们看看市场上的同类产品：</a:t>
            </a:r>
          </a:p>
          <a:p>
            <a:pPr defTabSz="914400">
              <a:defRPr sz="1200" b="0"/>
            </a:pPr>
            <a:r>
              <a:t>说到智能投顾，现在市面上的同类智能投顾软件目标顾客多为新进投资者，智能投顾降低了投资门槛的同时，也因为其全方位服务用户的初衷，使得流程多为黑箱操作，系统打包推荐，用户一键购买，透明度介入度低用户自主度低的特色使得智能投顾软件不得不面对用户的信任危机。</a:t>
            </a:r>
          </a:p>
        </p:txBody>
      </p:sp>
    </p:spTree>
    <p:extLst>
      <p:ext uri="{BB962C8B-B14F-4D97-AF65-F5344CB8AC3E}">
        <p14:creationId xmlns:p14="http://schemas.microsoft.com/office/powerpoint/2010/main" val="2900505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 name="Shape 2241"/>
          <p:cNvSpPr>
            <a:spLocks noGrp="1" noRot="1" noChangeAspect="1"/>
          </p:cNvSpPr>
          <p:nvPr>
            <p:ph type="sldImg"/>
          </p:nvPr>
        </p:nvSpPr>
        <p:spPr>
          <a:prstGeom prst="rect">
            <a:avLst/>
          </a:prstGeom>
        </p:spPr>
        <p:txBody>
          <a:bodyPr/>
          <a:lstStyle/>
          <a:p>
            <a:endParaRPr/>
          </a:p>
        </p:txBody>
      </p:sp>
      <p:sp>
        <p:nvSpPr>
          <p:cNvPr id="2242" name="Shape 2242"/>
          <p:cNvSpPr>
            <a:spLocks noGrp="1"/>
          </p:cNvSpPr>
          <p:nvPr>
            <p:ph type="body" sz="quarter" idx="1"/>
          </p:nvPr>
        </p:nvSpPr>
        <p:spPr>
          <a:prstGeom prst="rect">
            <a:avLst/>
          </a:prstGeom>
        </p:spPr>
        <p:txBody>
          <a:bodyPr/>
          <a:lstStyle/>
          <a:p>
            <a:pPr defTabSz="914400">
              <a:defRPr sz="1200" b="0"/>
            </a:pPr>
            <a:r>
              <a:t> </a:t>
            </a:r>
          </a:p>
          <a:p>
            <a:pPr defTabSz="914400">
              <a:defRPr sz="1200" b="0"/>
            </a:pPr>
            <a:r>
              <a:t>在介绍完我们的产品后，我们看看市场上的同类产品：</a:t>
            </a:r>
          </a:p>
          <a:p>
            <a:pPr defTabSz="914400">
              <a:defRPr sz="1200" b="0"/>
            </a:pPr>
            <a:r>
              <a:t>说到智能投顾，现在市面上的同类智能投顾软件目标顾客多为新进投资者，智能投顾降低了投资门槛的同时，也因为其全方位服务用户的初衷，使得流程多为黑箱操作，系统打包推荐，用户一键购买，透明度介入度低用户自主度低的特色使得智能投顾软件不得不面对用户的信任危机。</a:t>
            </a:r>
          </a:p>
        </p:txBody>
      </p:sp>
    </p:spTree>
    <p:extLst>
      <p:ext uri="{BB962C8B-B14F-4D97-AF65-F5344CB8AC3E}">
        <p14:creationId xmlns:p14="http://schemas.microsoft.com/office/powerpoint/2010/main" val="225412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52003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2914155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405581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1509938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419399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199771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2494683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142438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338861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1090668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342623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284785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EB51B61A-9761-4018-9348-4E34D1B4BC41}" type="datetimeFigureOut">
              <a:rPr lang="zh-CN" altLang="en-US" smtClean="0"/>
              <a:t>2018/7/15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3885246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51B61A-9761-4018-9348-4E34D1B4BC41}" type="datetimeFigureOut">
              <a:rPr lang="zh-CN" altLang="en-US" smtClean="0"/>
              <a:t>2018/7/15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D0AEB-7CA0-4E7F-A30A-C3D93E0089F7}" type="slidenum">
              <a:rPr lang="zh-CN" altLang="en-US" smtClean="0"/>
              <a:t>‹#›</a:t>
            </a:fld>
            <a:endParaRPr lang="zh-CN" altLang="en-US"/>
          </a:p>
        </p:txBody>
      </p:sp>
    </p:spTree>
    <p:extLst>
      <p:ext uri="{BB962C8B-B14F-4D97-AF65-F5344CB8AC3E}">
        <p14:creationId xmlns:p14="http://schemas.microsoft.com/office/powerpoint/2010/main" val="1499332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 name="Shape 1553" descr="文本框 29"/>
          <p:cNvSpPr/>
          <p:nvPr/>
        </p:nvSpPr>
        <p:spPr>
          <a:xfrm>
            <a:off x="730578" y="320784"/>
            <a:ext cx="6252033" cy="3170099"/>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40000" b="0">
                <a:solidFill>
                  <a:schemeClr val="accent4"/>
                </a:solidFill>
                <a:latin typeface="Impact"/>
                <a:ea typeface="Impact"/>
                <a:cs typeface="Impact"/>
                <a:sym typeface="Impact"/>
              </a:defRPr>
            </a:lvl1pPr>
          </a:lstStyle>
          <a:p>
            <a:r>
              <a:rPr sz="20000"/>
              <a:t>Three</a:t>
            </a:r>
          </a:p>
        </p:txBody>
      </p:sp>
      <p:grpSp>
        <p:nvGrpSpPr>
          <p:cNvPr id="1569" name="Group 1569" descr="组合 30"/>
          <p:cNvGrpSpPr/>
          <p:nvPr/>
        </p:nvGrpSpPr>
        <p:grpSpPr>
          <a:xfrm>
            <a:off x="10093440" y="5856958"/>
            <a:ext cx="1040073" cy="431800"/>
            <a:chOff x="133659" y="51245"/>
            <a:chExt cx="2080142" cy="863596"/>
          </a:xfrm>
        </p:grpSpPr>
        <p:sp>
          <p:nvSpPr>
            <p:cNvPr id="1554" name="Shape 1554" descr="文本框 31"/>
            <p:cNvSpPr/>
            <p:nvPr/>
          </p:nvSpPr>
          <p:spPr>
            <a:xfrm rot="16200000">
              <a:off x="238494" y="-53590"/>
              <a:ext cx="251994"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55" name="Shape 1555" descr="文本框 32"/>
            <p:cNvSpPr/>
            <p:nvPr/>
          </p:nvSpPr>
          <p:spPr>
            <a:xfrm rot="16200000">
              <a:off x="65091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56" name="Shape 1556" descr="文本框 33"/>
            <p:cNvSpPr/>
            <p:nvPr/>
          </p:nvSpPr>
          <p:spPr>
            <a:xfrm rot="16200000">
              <a:off x="105293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57" name="Shape 1557" descr="文本框 34"/>
            <p:cNvSpPr/>
            <p:nvPr/>
          </p:nvSpPr>
          <p:spPr>
            <a:xfrm rot="16200000">
              <a:off x="145495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58" name="Shape 1558" descr="文本框 35"/>
            <p:cNvSpPr/>
            <p:nvPr/>
          </p:nvSpPr>
          <p:spPr>
            <a:xfrm rot="16200000">
              <a:off x="185697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59" name="Shape 1559" descr="文本框 36"/>
            <p:cNvSpPr/>
            <p:nvPr/>
          </p:nvSpPr>
          <p:spPr>
            <a:xfrm rot="16200000">
              <a:off x="24889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60" name="Shape 1560" descr="文本框 37"/>
            <p:cNvSpPr/>
            <p:nvPr/>
          </p:nvSpPr>
          <p:spPr>
            <a:xfrm rot="16200000">
              <a:off x="650910"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61" name="Shape 1561" descr="文本框 38"/>
            <p:cNvSpPr/>
            <p:nvPr/>
          </p:nvSpPr>
          <p:spPr>
            <a:xfrm rot="16200000">
              <a:off x="1052932"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62" name="Shape 1562" descr="文本框 39"/>
            <p:cNvSpPr/>
            <p:nvPr/>
          </p:nvSpPr>
          <p:spPr>
            <a:xfrm rot="16200000">
              <a:off x="145495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63" name="Shape 1563" descr="文本框 40"/>
            <p:cNvSpPr/>
            <p:nvPr/>
          </p:nvSpPr>
          <p:spPr>
            <a:xfrm rot="16200000">
              <a:off x="1856973"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64" name="Shape 1564" descr="文本框 41"/>
            <p:cNvSpPr/>
            <p:nvPr/>
          </p:nvSpPr>
          <p:spPr>
            <a:xfrm rot="16200000">
              <a:off x="24889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65" name="Shape 1565" descr="文本框 42"/>
            <p:cNvSpPr/>
            <p:nvPr/>
          </p:nvSpPr>
          <p:spPr>
            <a:xfrm rot="16200000">
              <a:off x="650910" y="558013"/>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66" name="Shape 1566" descr="文本框 43"/>
            <p:cNvSpPr/>
            <p:nvPr/>
          </p:nvSpPr>
          <p:spPr>
            <a:xfrm rot="16200000">
              <a:off x="105293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67" name="Shape 1567" descr="文本框 44"/>
            <p:cNvSpPr/>
            <p:nvPr/>
          </p:nvSpPr>
          <p:spPr>
            <a:xfrm rot="16200000">
              <a:off x="145495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568" name="Shape 1568" descr="文本框 45"/>
            <p:cNvSpPr/>
            <p:nvPr/>
          </p:nvSpPr>
          <p:spPr>
            <a:xfrm rot="16200000">
              <a:off x="185697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grpSp>
      <p:sp>
        <p:nvSpPr>
          <p:cNvPr id="1570" name="Shape 1570" descr="矩形 47"/>
          <p:cNvSpPr/>
          <p:nvPr/>
        </p:nvSpPr>
        <p:spPr>
          <a:xfrm>
            <a:off x="730578" y="4184369"/>
            <a:ext cx="5721023" cy="144655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8800" b="0">
                <a:solidFill>
                  <a:srgbClr val="FFFFFF"/>
                </a:solidFill>
                <a:latin typeface="微软雅黑 Light"/>
                <a:ea typeface="微软雅黑 Light"/>
                <a:cs typeface="微软雅黑 Light"/>
                <a:sym typeface="微软雅黑 Light"/>
              </a:defRPr>
            </a:pPr>
            <a:r>
              <a:rPr sz="4400"/>
              <a:t>资产配置策略</a:t>
            </a:r>
          </a:p>
          <a:p>
            <a:pPr>
              <a:defRPr sz="8800" b="0">
                <a:solidFill>
                  <a:srgbClr val="FFFFFF"/>
                </a:solidFill>
                <a:latin typeface="Futura"/>
                <a:ea typeface="Futura"/>
                <a:cs typeface="Futura"/>
                <a:sym typeface="Futura"/>
              </a:defRPr>
            </a:pPr>
            <a:r>
              <a:rPr sz="4400"/>
              <a:t>Strategy</a:t>
            </a:r>
          </a:p>
        </p:txBody>
      </p:sp>
      <p:grpSp>
        <p:nvGrpSpPr>
          <p:cNvPr id="1595" name="Group 1595"/>
          <p:cNvGrpSpPr/>
          <p:nvPr/>
        </p:nvGrpSpPr>
        <p:grpSpPr>
          <a:xfrm>
            <a:off x="10740258" y="776080"/>
            <a:ext cx="491140" cy="2040540"/>
            <a:chOff x="0" y="0"/>
            <a:chExt cx="982279" cy="4081078"/>
          </a:xfrm>
        </p:grpSpPr>
        <p:sp>
          <p:nvSpPr>
            <p:cNvPr id="1571" name="Shape 1571" descr="椭圆 5"/>
            <p:cNvSpPr/>
            <p:nvPr/>
          </p:nvSpPr>
          <p:spPr>
            <a:xfrm rot="16200000">
              <a:off x="1" y="3941378"/>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72" name="Shape 1572" descr="椭圆 6"/>
            <p:cNvSpPr/>
            <p:nvPr/>
          </p:nvSpPr>
          <p:spPr>
            <a:xfrm rot="16200000">
              <a:off x="0" y="3503448"/>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73" name="Shape 1573" descr="椭圆 7"/>
            <p:cNvSpPr/>
            <p:nvPr/>
          </p:nvSpPr>
          <p:spPr>
            <a:xfrm rot="16200000">
              <a:off x="0" y="3065518"/>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74" name="Shape 1574" descr="椭圆 8"/>
            <p:cNvSpPr/>
            <p:nvPr/>
          </p:nvSpPr>
          <p:spPr>
            <a:xfrm rot="16200000">
              <a:off x="0" y="2627587"/>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75" name="Shape 1575" descr="椭圆 9"/>
            <p:cNvSpPr/>
            <p:nvPr/>
          </p:nvSpPr>
          <p:spPr>
            <a:xfrm rot="16200000">
              <a:off x="0" y="2189656"/>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76" name="Shape 1576" descr="椭圆 10"/>
            <p:cNvSpPr/>
            <p:nvPr/>
          </p:nvSpPr>
          <p:spPr>
            <a:xfrm rot="16200000">
              <a:off x="0" y="1751724"/>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77" name="Shape 1577" descr="椭圆 11"/>
            <p:cNvSpPr/>
            <p:nvPr/>
          </p:nvSpPr>
          <p:spPr>
            <a:xfrm rot="16200000">
              <a:off x="0" y="1313794"/>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78" name="Shape 1578" descr="椭圆 12"/>
            <p:cNvSpPr/>
            <p:nvPr/>
          </p:nvSpPr>
          <p:spPr>
            <a:xfrm rot="16200000">
              <a:off x="0" y="875863"/>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79" name="Shape 1579" descr="椭圆 13"/>
            <p:cNvSpPr/>
            <p:nvPr/>
          </p:nvSpPr>
          <p:spPr>
            <a:xfrm rot="16200000">
              <a:off x="0" y="437931"/>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0" name="Shape 1580" descr="椭圆 14"/>
            <p:cNvSpPr/>
            <p:nvPr/>
          </p:nvSpPr>
          <p:spPr>
            <a:xfrm rot="16200000">
              <a:off x="0" y="0"/>
              <a:ext cx="139700" cy="139700"/>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1" name="Shape 1581" descr="椭圆 15"/>
            <p:cNvSpPr/>
            <p:nvPr/>
          </p:nvSpPr>
          <p:spPr>
            <a:xfrm rot="16200000">
              <a:off x="421290" y="3065518"/>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2" name="Shape 1582" descr="椭圆 16"/>
            <p:cNvSpPr/>
            <p:nvPr/>
          </p:nvSpPr>
          <p:spPr>
            <a:xfrm rot="16200000">
              <a:off x="421290" y="2627587"/>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3" name="Shape 1583" descr="椭圆 17"/>
            <p:cNvSpPr/>
            <p:nvPr/>
          </p:nvSpPr>
          <p:spPr>
            <a:xfrm rot="16200000">
              <a:off x="421290" y="2189656"/>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4" name="Shape 1584" descr="椭圆 18"/>
            <p:cNvSpPr/>
            <p:nvPr/>
          </p:nvSpPr>
          <p:spPr>
            <a:xfrm rot="16200000">
              <a:off x="421290" y="175172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5" name="Shape 1585" descr="椭圆 19"/>
            <p:cNvSpPr/>
            <p:nvPr/>
          </p:nvSpPr>
          <p:spPr>
            <a:xfrm rot="16200000">
              <a:off x="421290" y="131379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6" name="Shape 1586" descr="椭圆 20"/>
            <p:cNvSpPr/>
            <p:nvPr/>
          </p:nvSpPr>
          <p:spPr>
            <a:xfrm rot="16200000">
              <a:off x="421290" y="875863"/>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7" name="Shape 1587" descr="椭圆 21"/>
            <p:cNvSpPr/>
            <p:nvPr/>
          </p:nvSpPr>
          <p:spPr>
            <a:xfrm rot="16200000">
              <a:off x="421290" y="437931"/>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8" name="Shape 1588" descr="椭圆 22"/>
            <p:cNvSpPr/>
            <p:nvPr/>
          </p:nvSpPr>
          <p:spPr>
            <a:xfrm rot="16200000">
              <a:off x="421290" y="0"/>
              <a:ext cx="139701" cy="139700"/>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89" name="Shape 1589" descr="椭圆 23"/>
            <p:cNvSpPr/>
            <p:nvPr/>
          </p:nvSpPr>
          <p:spPr>
            <a:xfrm rot="16200000">
              <a:off x="842579" y="2189656"/>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90" name="Shape 1590" descr="椭圆 24"/>
            <p:cNvSpPr/>
            <p:nvPr/>
          </p:nvSpPr>
          <p:spPr>
            <a:xfrm rot="16200000">
              <a:off x="842579" y="175172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91" name="Shape 1591" descr="椭圆 25"/>
            <p:cNvSpPr/>
            <p:nvPr/>
          </p:nvSpPr>
          <p:spPr>
            <a:xfrm rot="16200000">
              <a:off x="842579" y="131379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92" name="Shape 1592" descr="椭圆 26"/>
            <p:cNvSpPr/>
            <p:nvPr/>
          </p:nvSpPr>
          <p:spPr>
            <a:xfrm rot="16200000">
              <a:off x="842579" y="875863"/>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93" name="Shape 1593" descr="椭圆 27"/>
            <p:cNvSpPr/>
            <p:nvPr/>
          </p:nvSpPr>
          <p:spPr>
            <a:xfrm rot="16200000">
              <a:off x="842579" y="437931"/>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594" name="Shape 1594" descr="椭圆 28"/>
            <p:cNvSpPr/>
            <p:nvPr/>
          </p:nvSpPr>
          <p:spPr>
            <a:xfrm rot="16200000">
              <a:off x="842579" y="0"/>
              <a:ext cx="139701" cy="139700"/>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grpSp>
    </p:spTree>
    <p:extLst>
      <p:ext uri="{BB962C8B-B14F-4D97-AF65-F5344CB8AC3E}">
        <p14:creationId xmlns:p14="http://schemas.microsoft.com/office/powerpoint/2010/main" val="918140501"/>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1" name="image1.png"/>
          <p:cNvPicPr>
            <a:picLocks noChangeAspect="1"/>
          </p:cNvPicPr>
          <p:nvPr/>
        </p:nvPicPr>
        <p:blipFill>
          <a:blip r:embed="rId2">
            <a:extLst/>
          </a:blip>
          <a:stretch>
            <a:fillRect/>
          </a:stretch>
        </p:blipFill>
        <p:spPr>
          <a:xfrm>
            <a:off x="1214981" y="1940502"/>
            <a:ext cx="5882605" cy="4622046"/>
          </a:xfrm>
          <a:prstGeom prst="rect">
            <a:avLst/>
          </a:prstGeom>
          <a:ln w="12700">
            <a:miter lim="400000"/>
          </a:ln>
        </p:spPr>
      </p:pic>
      <p:sp>
        <p:nvSpPr>
          <p:cNvPr id="1942" name="Shape 1942"/>
          <p:cNvSpPr/>
          <p:nvPr/>
        </p:nvSpPr>
        <p:spPr>
          <a:xfrm>
            <a:off x="7677490" y="3207459"/>
            <a:ext cx="4208001" cy="92333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b="0"/>
            </a:pPr>
            <a:r>
              <a:rPr sz="900"/>
              <a:t>Web 网页端</a:t>
            </a:r>
          </a:p>
          <a:p>
            <a:pPr>
              <a:defRPr b="0"/>
            </a:pPr>
            <a:r>
              <a:rPr sz="900"/>
              <a:t>iOS 客户端</a:t>
            </a:r>
          </a:p>
          <a:p>
            <a:pPr>
              <a:defRPr b="0"/>
            </a:pPr>
            <a:endParaRPr sz="900"/>
          </a:p>
          <a:p>
            <a:pPr>
              <a:defRPr b="0"/>
            </a:pPr>
            <a:r>
              <a:rPr sz="900"/>
              <a:t>前后端完全分离</a:t>
            </a:r>
          </a:p>
          <a:p>
            <a:pPr>
              <a:defRPr b="0"/>
            </a:pPr>
            <a:r>
              <a:rPr sz="900"/>
              <a:t>通过 HTTP 协议传递JSON数据来与服务器端沟通</a:t>
            </a:r>
          </a:p>
          <a:p>
            <a:pPr>
              <a:defRPr b="0"/>
            </a:pPr>
            <a:r>
              <a:rPr sz="900"/>
              <a:t>遵守规定好的API 进行对接</a:t>
            </a:r>
          </a:p>
        </p:txBody>
      </p:sp>
      <p:grpSp>
        <p:nvGrpSpPr>
          <p:cNvPr id="1945" name="Group 1945"/>
          <p:cNvGrpSpPr/>
          <p:nvPr/>
        </p:nvGrpSpPr>
        <p:grpSpPr>
          <a:xfrm>
            <a:off x="7624716" y="1922053"/>
            <a:ext cx="3043647" cy="653144"/>
            <a:chOff x="0" y="0"/>
            <a:chExt cx="6087293" cy="1306286"/>
          </a:xfrm>
        </p:grpSpPr>
        <p:sp>
          <p:nvSpPr>
            <p:cNvPr id="1943" name="Shape 1943"/>
            <p:cNvSpPr/>
            <p:nvPr/>
          </p:nvSpPr>
          <p:spPr>
            <a:xfrm>
              <a:off x="0" y="0"/>
              <a:ext cx="6087293" cy="1306286"/>
            </a:xfrm>
            <a:prstGeom prst="roundRect">
              <a:avLst>
                <a:gd name="adj" fmla="val 16667"/>
              </a:avLst>
            </a:prstGeom>
            <a:solidFill>
              <a:schemeClr val="accent4"/>
            </a:solidFill>
            <a:ln w="25400" cap="flat">
              <a:solidFill>
                <a:srgbClr val="FFFF00"/>
              </a:solidFill>
              <a:prstDash val="solid"/>
              <a:miter lim="800000"/>
            </a:ln>
            <a:effectLst/>
          </p:spPr>
          <p:txBody>
            <a:bodyPr wrap="square" lIns="45720" tIns="45720" rIns="45720" bIns="45720" numCol="1" anchor="ctr">
              <a:noAutofit/>
            </a:bodyPr>
            <a:lstStyle/>
            <a:p>
              <a:pPr algn="ctr"/>
              <a:endParaRPr sz="900"/>
            </a:p>
          </p:txBody>
        </p:sp>
        <p:sp>
          <p:nvSpPr>
            <p:cNvPr id="1944" name="Shape 1944"/>
            <p:cNvSpPr/>
            <p:nvPr/>
          </p:nvSpPr>
          <p:spPr>
            <a:xfrm>
              <a:off x="63768" y="206866"/>
              <a:ext cx="5959755" cy="892551"/>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algn="ctr">
                <a:defRPr sz="4600"/>
              </a:lvl1pPr>
            </a:lstStyle>
            <a:p>
              <a:r>
                <a:rPr sz="2300"/>
                <a:t>iOS  &amp; Web Client</a:t>
              </a:r>
            </a:p>
          </p:txBody>
        </p:sp>
      </p:grpSp>
      <p:sp>
        <p:nvSpPr>
          <p:cNvPr id="1946" name="Shape 1946"/>
          <p:cNvSpPr/>
          <p:nvPr/>
        </p:nvSpPr>
        <p:spPr>
          <a:xfrm>
            <a:off x="1579453" y="470936"/>
            <a:ext cx="4029903"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13600" b="0">
                <a:latin typeface="微软雅黑"/>
                <a:ea typeface="微软雅黑"/>
                <a:cs typeface="微软雅黑"/>
                <a:sym typeface="微软雅黑"/>
              </a:defRPr>
            </a:pPr>
            <a:r>
              <a:rPr sz="6800"/>
              <a:t>体系</a:t>
            </a:r>
            <a:r>
              <a:rPr sz="6800">
                <a:solidFill>
                  <a:srgbClr val="FFA734"/>
                </a:solidFill>
              </a:rPr>
              <a:t>结构</a:t>
            </a:r>
          </a:p>
        </p:txBody>
      </p:sp>
      <p:grpSp>
        <p:nvGrpSpPr>
          <p:cNvPr id="1952" name="Group 1952" descr="组合 55"/>
          <p:cNvGrpSpPr/>
          <p:nvPr/>
        </p:nvGrpSpPr>
        <p:grpSpPr>
          <a:xfrm>
            <a:off x="-685843" y="-675440"/>
            <a:ext cx="2287524" cy="2287524"/>
            <a:chOff x="0" y="0"/>
            <a:chExt cx="4575047" cy="4575047"/>
          </a:xfrm>
        </p:grpSpPr>
        <p:sp>
          <p:nvSpPr>
            <p:cNvPr id="1947" name="Shape 1947"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1951" name="Group 1951" descr="组合 57"/>
            <p:cNvGrpSpPr/>
            <p:nvPr/>
          </p:nvGrpSpPr>
          <p:grpSpPr>
            <a:xfrm>
              <a:off x="1506068" y="1506070"/>
              <a:ext cx="1562913" cy="1562910"/>
              <a:chOff x="0" y="0"/>
              <a:chExt cx="1562911" cy="1562909"/>
            </a:xfrm>
          </p:grpSpPr>
          <p:sp>
            <p:nvSpPr>
              <p:cNvPr id="1948" name="Shape 1948"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949" name="Shape 1949"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950" name="Shape 1950"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Tree>
    <p:extLst>
      <p:ext uri="{BB962C8B-B14F-4D97-AF65-F5344CB8AC3E}">
        <p14:creationId xmlns:p14="http://schemas.microsoft.com/office/powerpoint/2010/main" val="240013161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 name="Shape 1954"/>
          <p:cNvSpPr/>
          <p:nvPr/>
        </p:nvSpPr>
        <p:spPr>
          <a:xfrm>
            <a:off x="1613356" y="425795"/>
            <a:ext cx="4092996"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13600" b="0">
                <a:latin typeface="微软雅黑"/>
                <a:ea typeface="微软雅黑"/>
                <a:cs typeface="微软雅黑"/>
                <a:sym typeface="微软雅黑"/>
              </a:defRPr>
            </a:pPr>
            <a:r>
              <a:rPr sz="6800"/>
              <a:t>开发</a:t>
            </a:r>
            <a:r>
              <a:rPr sz="6800">
                <a:solidFill>
                  <a:srgbClr val="FFA734"/>
                </a:solidFill>
              </a:rPr>
              <a:t>过程</a:t>
            </a:r>
          </a:p>
        </p:txBody>
      </p:sp>
      <p:pic>
        <p:nvPicPr>
          <p:cNvPr id="1955" name="image2.png"/>
          <p:cNvPicPr>
            <a:picLocks noChangeAspect="1"/>
          </p:cNvPicPr>
          <p:nvPr/>
        </p:nvPicPr>
        <p:blipFill>
          <a:blip r:embed="rId2">
            <a:extLst/>
          </a:blip>
          <a:stretch>
            <a:fillRect/>
          </a:stretch>
        </p:blipFill>
        <p:spPr>
          <a:xfrm>
            <a:off x="664749" y="1856286"/>
            <a:ext cx="11524474" cy="7909020"/>
          </a:xfrm>
          <a:prstGeom prst="rect">
            <a:avLst/>
          </a:prstGeom>
          <a:ln w="12700">
            <a:miter lim="400000"/>
          </a:ln>
        </p:spPr>
      </p:pic>
      <p:sp>
        <p:nvSpPr>
          <p:cNvPr id="1956" name="Shape 1956"/>
          <p:cNvSpPr/>
          <p:nvPr/>
        </p:nvSpPr>
        <p:spPr>
          <a:xfrm>
            <a:off x="8106840" y="3278627"/>
            <a:ext cx="3536149" cy="507831"/>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b="0"/>
            </a:pPr>
            <a:r>
              <a:rPr sz="900"/>
              <a:t>所有项目使用 git 来进行版本控制合作开发</a:t>
            </a:r>
          </a:p>
          <a:p>
            <a:pPr>
              <a:defRPr b="0"/>
            </a:pPr>
            <a:r>
              <a:rPr sz="900"/>
              <a:t>在 Github 上建立团队账号</a:t>
            </a:r>
          </a:p>
          <a:p>
            <a:pPr>
              <a:defRPr b="0"/>
            </a:pPr>
            <a:r>
              <a:rPr sz="900"/>
              <a:t>划分成不同项目进行开发</a:t>
            </a:r>
          </a:p>
        </p:txBody>
      </p:sp>
      <p:grpSp>
        <p:nvGrpSpPr>
          <p:cNvPr id="1959" name="Group 1959"/>
          <p:cNvGrpSpPr/>
          <p:nvPr/>
        </p:nvGrpSpPr>
        <p:grpSpPr>
          <a:xfrm>
            <a:off x="8106840" y="1854776"/>
            <a:ext cx="3043647" cy="653144"/>
            <a:chOff x="0" y="0"/>
            <a:chExt cx="6087293" cy="1306286"/>
          </a:xfrm>
        </p:grpSpPr>
        <p:sp>
          <p:nvSpPr>
            <p:cNvPr id="1957" name="Shape 1957"/>
            <p:cNvSpPr/>
            <p:nvPr/>
          </p:nvSpPr>
          <p:spPr>
            <a:xfrm>
              <a:off x="0" y="0"/>
              <a:ext cx="6087293" cy="1306286"/>
            </a:xfrm>
            <a:prstGeom prst="roundRect">
              <a:avLst>
                <a:gd name="adj" fmla="val 16667"/>
              </a:avLst>
            </a:prstGeom>
            <a:solidFill>
              <a:schemeClr val="accent4"/>
            </a:solidFill>
            <a:ln w="25400" cap="flat">
              <a:solidFill>
                <a:srgbClr val="FFFF00"/>
              </a:solidFill>
              <a:prstDash val="solid"/>
              <a:miter lim="800000"/>
            </a:ln>
            <a:effectLst/>
          </p:spPr>
          <p:txBody>
            <a:bodyPr wrap="square" lIns="45720" tIns="45720" rIns="45720" bIns="45720" numCol="1" anchor="ctr">
              <a:noAutofit/>
            </a:bodyPr>
            <a:lstStyle/>
            <a:p>
              <a:pPr algn="ctr"/>
              <a:endParaRPr sz="900"/>
            </a:p>
          </p:txBody>
        </p:sp>
        <p:sp>
          <p:nvSpPr>
            <p:cNvPr id="1958" name="Shape 1958"/>
            <p:cNvSpPr/>
            <p:nvPr/>
          </p:nvSpPr>
          <p:spPr>
            <a:xfrm>
              <a:off x="63768" y="422309"/>
              <a:ext cx="5959755"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spAutoFit/>
            </a:bodyPr>
            <a:lstStyle>
              <a:lvl1pPr algn="ctr"/>
            </a:lstStyle>
            <a:p>
              <a:r>
                <a:rPr sz="900"/>
                <a:t>Github</a:t>
              </a:r>
            </a:p>
          </p:txBody>
        </p:sp>
      </p:grpSp>
      <p:grpSp>
        <p:nvGrpSpPr>
          <p:cNvPr id="1965" name="Group 1965" descr="组合 55"/>
          <p:cNvGrpSpPr/>
          <p:nvPr/>
        </p:nvGrpSpPr>
        <p:grpSpPr>
          <a:xfrm>
            <a:off x="-685843" y="-675440"/>
            <a:ext cx="2287524" cy="2287524"/>
            <a:chOff x="0" y="0"/>
            <a:chExt cx="4575047" cy="4575047"/>
          </a:xfrm>
        </p:grpSpPr>
        <p:sp>
          <p:nvSpPr>
            <p:cNvPr id="1960" name="Shape 1960"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1964" name="Group 1964" descr="组合 57"/>
            <p:cNvGrpSpPr/>
            <p:nvPr/>
          </p:nvGrpSpPr>
          <p:grpSpPr>
            <a:xfrm>
              <a:off x="1506068" y="1506070"/>
              <a:ext cx="1562913" cy="1562910"/>
              <a:chOff x="0" y="0"/>
              <a:chExt cx="1562911" cy="1562909"/>
            </a:xfrm>
          </p:grpSpPr>
          <p:sp>
            <p:nvSpPr>
              <p:cNvPr id="1961" name="Shape 1961"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962" name="Shape 1962"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963" name="Shape 1963"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Tree>
    <p:extLst>
      <p:ext uri="{BB962C8B-B14F-4D97-AF65-F5344CB8AC3E}">
        <p14:creationId xmlns:p14="http://schemas.microsoft.com/office/powerpoint/2010/main" val="400571177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97518 -0.233478" pathEditMode="relative">
                                      <p:cBhvr>
                                        <p:cTn id="6" dur="1000" fill="hold"/>
                                        <p:tgtEl>
                                          <p:spTgt spid="1955"/>
                                        </p:tgtEl>
                                        <p:attrNameLst>
                                          <p:attrName>ppt_x</p:attrName>
                                          <p:attrName>ppt_y</p:attrName>
                                        </p:attrNameLst>
                                      </p:cBhvr>
                                    </p:animMotion>
                                  </p:childTnLst>
                                </p:cTn>
                              </p:par>
                            </p:childTnLst>
                          </p:cTn>
                        </p:par>
                        <p:par>
                          <p:cTn id="7" fill="hold">
                            <p:stCondLst>
                              <p:cond delay="0"/>
                            </p:stCondLst>
                            <p:childTnLst>
                              <p:par>
                                <p:cTn id="8" presetID="6" presetClass="emph" presetSubtype="0" accel="50000" decel="50000" fill="hold" grpId="0" nodeType="withEffect">
                                  <p:stCondLst>
                                    <p:cond delay="0"/>
                                  </p:stCondLst>
                                  <p:childTnLst>
                                    <p:animScale>
                                      <p:cBhvr>
                                        <p:cTn id="9" dur="1000" fill="hold"/>
                                        <p:tgtEl>
                                          <p:spTgt spid="1955"/>
                                        </p:tgtEl>
                                      </p:cBhvr>
                                      <p:by x="58358" y="58358"/>
                                    </p:animScale>
                                  </p:childTnLst>
                                </p:cTn>
                              </p:par>
                            </p:childTnLst>
                          </p:cTn>
                        </p:par>
                        <p:par>
                          <p:cTn id="10" fill="hold">
                            <p:stCondLst>
                              <p:cond delay="1000"/>
                            </p:stCondLst>
                            <p:childTnLst>
                              <p:par>
                                <p:cTn id="11" presetID="2" presetClass="entr" presetSubtype="6" fill="hold" grpId="0" nodeType="afterEffect">
                                  <p:stCondLst>
                                    <p:cond delay="0"/>
                                  </p:stCondLst>
                                  <p:iterate>
                                    <p:tmAbs val="0"/>
                                  </p:iterate>
                                  <p:childTnLst>
                                    <p:set>
                                      <p:cBhvr>
                                        <p:cTn id="12" fill="hold"/>
                                        <p:tgtEl>
                                          <p:spTgt spid="1959"/>
                                        </p:tgtEl>
                                        <p:attrNameLst>
                                          <p:attrName>style.visibility</p:attrName>
                                        </p:attrNameLst>
                                      </p:cBhvr>
                                      <p:to>
                                        <p:strVal val="visible"/>
                                      </p:to>
                                    </p:set>
                                    <p:anim calcmode="lin" valueType="num">
                                      <p:cBhvr>
                                        <p:cTn id="13" dur="1000" fill="hold"/>
                                        <p:tgtEl>
                                          <p:spTgt spid="1959"/>
                                        </p:tgtEl>
                                        <p:attrNameLst>
                                          <p:attrName>ppt_x</p:attrName>
                                        </p:attrNameLst>
                                      </p:cBhvr>
                                      <p:tavLst>
                                        <p:tav tm="0">
                                          <p:val>
                                            <p:strVal val="1+#ppt_w/2"/>
                                          </p:val>
                                        </p:tav>
                                        <p:tav tm="100000">
                                          <p:val>
                                            <p:strVal val="#ppt_x"/>
                                          </p:val>
                                        </p:tav>
                                      </p:tavLst>
                                    </p:anim>
                                    <p:anim calcmode="lin" valueType="num">
                                      <p:cBhvr>
                                        <p:cTn id="14" dur="1000" fill="hold"/>
                                        <p:tgtEl>
                                          <p:spTgt spid="1959"/>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2" presetClass="entr" presetSubtype="6" fill="hold" grpId="0" nodeType="afterEffect">
                                  <p:stCondLst>
                                    <p:cond delay="0"/>
                                  </p:stCondLst>
                                  <p:iterate>
                                    <p:tmAbs val="0"/>
                                  </p:iterate>
                                  <p:childTnLst>
                                    <p:set>
                                      <p:cBhvr>
                                        <p:cTn id="17" fill="hold"/>
                                        <p:tgtEl>
                                          <p:spTgt spid="1956"/>
                                        </p:tgtEl>
                                        <p:attrNameLst>
                                          <p:attrName>style.visibility</p:attrName>
                                        </p:attrNameLst>
                                      </p:cBhvr>
                                      <p:to>
                                        <p:strVal val="visible"/>
                                      </p:to>
                                    </p:set>
                                    <p:anim calcmode="lin" valueType="num">
                                      <p:cBhvr>
                                        <p:cTn id="18" dur="1000" fill="hold"/>
                                        <p:tgtEl>
                                          <p:spTgt spid="1956"/>
                                        </p:tgtEl>
                                        <p:attrNameLst>
                                          <p:attrName>ppt_x</p:attrName>
                                        </p:attrNameLst>
                                      </p:cBhvr>
                                      <p:tavLst>
                                        <p:tav tm="0">
                                          <p:val>
                                            <p:strVal val="1+#ppt_w/2"/>
                                          </p:val>
                                        </p:tav>
                                        <p:tav tm="100000">
                                          <p:val>
                                            <p:strVal val="#ppt_x"/>
                                          </p:val>
                                        </p:tav>
                                      </p:tavLst>
                                    </p:anim>
                                    <p:anim calcmode="lin" valueType="num">
                                      <p:cBhvr>
                                        <p:cTn id="19" dur="1000" fill="hold"/>
                                        <p:tgtEl>
                                          <p:spTgt spid="19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 grpId="0" animBg="1" advAuto="0"/>
      <p:bldP spid="1956" grpId="0" animBg="1" advAuto="0"/>
      <p:bldP spid="1959"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2" name="Group 1982"/>
          <p:cNvGrpSpPr/>
          <p:nvPr/>
        </p:nvGrpSpPr>
        <p:grpSpPr>
          <a:xfrm>
            <a:off x="5859912" y="5638578"/>
            <a:ext cx="1040073" cy="431800"/>
            <a:chOff x="133660" y="51245"/>
            <a:chExt cx="2080141" cy="863595"/>
          </a:xfrm>
        </p:grpSpPr>
        <p:sp>
          <p:nvSpPr>
            <p:cNvPr id="1967" name="Shape 1967"/>
            <p:cNvSpPr/>
            <p:nvPr/>
          </p:nvSpPr>
          <p:spPr>
            <a:xfrm rot="16200000">
              <a:off x="238495" y="-53590"/>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68" name="Shape 1968"/>
            <p:cNvSpPr/>
            <p:nvPr/>
          </p:nvSpPr>
          <p:spPr>
            <a:xfrm rot="16200000">
              <a:off x="650911" y="-4633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69" name="Shape 1969"/>
            <p:cNvSpPr/>
            <p:nvPr/>
          </p:nvSpPr>
          <p:spPr>
            <a:xfrm rot="16200000">
              <a:off x="1052933" y="-4633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0" name="Shape 1970"/>
            <p:cNvSpPr/>
            <p:nvPr/>
          </p:nvSpPr>
          <p:spPr>
            <a:xfrm rot="16200000">
              <a:off x="1454952" y="-4633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1" name="Shape 1971"/>
            <p:cNvSpPr/>
            <p:nvPr/>
          </p:nvSpPr>
          <p:spPr>
            <a:xfrm rot="16200000">
              <a:off x="1856972" y="-4633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2" name="Shape 1972"/>
            <p:cNvSpPr/>
            <p:nvPr/>
          </p:nvSpPr>
          <p:spPr>
            <a:xfrm rot="16200000">
              <a:off x="248892"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3" name="Shape 1973"/>
            <p:cNvSpPr/>
            <p:nvPr/>
          </p:nvSpPr>
          <p:spPr>
            <a:xfrm rot="16200000">
              <a:off x="65091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4" name="Shape 1974"/>
            <p:cNvSpPr/>
            <p:nvPr/>
          </p:nvSpPr>
          <p:spPr>
            <a:xfrm rot="16200000">
              <a:off x="1052932"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5" name="Shape 1975"/>
            <p:cNvSpPr/>
            <p:nvPr/>
          </p:nvSpPr>
          <p:spPr>
            <a:xfrm rot="16200000">
              <a:off x="1454954"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6" name="Shape 1976"/>
            <p:cNvSpPr/>
            <p:nvPr/>
          </p:nvSpPr>
          <p:spPr>
            <a:xfrm rot="16200000">
              <a:off x="1856973"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7" name="Shape 1977"/>
            <p:cNvSpPr/>
            <p:nvPr/>
          </p:nvSpPr>
          <p:spPr>
            <a:xfrm rot="16200000">
              <a:off x="248892" y="55801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8" name="Shape 1978"/>
            <p:cNvSpPr/>
            <p:nvPr/>
          </p:nvSpPr>
          <p:spPr>
            <a:xfrm rot="16200000">
              <a:off x="65091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79" name="Shape 1979"/>
            <p:cNvSpPr/>
            <p:nvPr/>
          </p:nvSpPr>
          <p:spPr>
            <a:xfrm rot="16200000">
              <a:off x="1052932" y="55801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80" name="Shape 1980"/>
            <p:cNvSpPr/>
            <p:nvPr/>
          </p:nvSpPr>
          <p:spPr>
            <a:xfrm rot="16200000">
              <a:off x="1454953" y="55801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81" name="Shape 1981"/>
            <p:cNvSpPr/>
            <p:nvPr/>
          </p:nvSpPr>
          <p:spPr>
            <a:xfrm rot="16200000">
              <a:off x="1856972" y="55801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grpSp>
      <p:pic>
        <p:nvPicPr>
          <p:cNvPr id="1983" name="image3.png"/>
          <p:cNvPicPr>
            <a:picLocks noChangeAspect="1"/>
          </p:cNvPicPr>
          <p:nvPr/>
        </p:nvPicPr>
        <p:blipFill>
          <a:blip r:embed="rId2">
            <a:extLst/>
          </a:blip>
          <a:stretch>
            <a:fillRect/>
          </a:stretch>
        </p:blipFill>
        <p:spPr>
          <a:xfrm>
            <a:off x="7706254" y="778028"/>
            <a:ext cx="3592286" cy="5777670"/>
          </a:xfrm>
          <a:prstGeom prst="rect">
            <a:avLst/>
          </a:prstGeom>
          <a:ln w="12700">
            <a:miter lim="400000"/>
          </a:ln>
        </p:spPr>
      </p:pic>
      <p:grpSp>
        <p:nvGrpSpPr>
          <p:cNvPr id="1987" name="Group 1987"/>
          <p:cNvGrpSpPr/>
          <p:nvPr/>
        </p:nvGrpSpPr>
        <p:grpSpPr>
          <a:xfrm>
            <a:off x="402418" y="1974232"/>
            <a:ext cx="3386639" cy="4099632"/>
            <a:chOff x="0" y="0"/>
            <a:chExt cx="6773275" cy="8199262"/>
          </a:xfrm>
        </p:grpSpPr>
        <p:sp>
          <p:nvSpPr>
            <p:cNvPr id="1984" name="Shape 1984"/>
            <p:cNvSpPr/>
            <p:nvPr/>
          </p:nvSpPr>
          <p:spPr>
            <a:xfrm>
              <a:off x="966169" y="3375089"/>
              <a:ext cx="5807107" cy="482417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noAutofit/>
            </a:bodyPr>
            <a:lstStyle/>
            <a:p>
              <a:pPr>
                <a:defRPr sz="4000" b="0"/>
              </a:pPr>
              <a:r>
                <a:rPr sz="2000"/>
                <a:t>阿里云</a:t>
              </a:r>
            </a:p>
            <a:p>
              <a:pPr>
                <a:defRPr sz="4000" b="0"/>
              </a:pPr>
              <a:r>
                <a:rPr sz="2000"/>
                <a:t>4 核 CPU</a:t>
              </a:r>
            </a:p>
            <a:p>
              <a:pPr>
                <a:defRPr sz="4000" b="0"/>
              </a:pPr>
              <a:r>
                <a:rPr sz="2000"/>
                <a:t>8 GB 内存</a:t>
              </a:r>
            </a:p>
            <a:p>
              <a:pPr>
                <a:defRPr sz="4000" b="0"/>
              </a:pPr>
              <a:r>
                <a:rPr sz="2000"/>
                <a:t>带宽 2Mbps</a:t>
              </a:r>
            </a:p>
            <a:p>
              <a:pPr>
                <a:defRPr sz="4000" b="0"/>
              </a:pPr>
              <a:r>
                <a:rPr sz="2000"/>
                <a:t>Ubuntu 16.04 64 位系统</a:t>
              </a:r>
            </a:p>
            <a:p>
              <a:pPr>
                <a:defRPr sz="4000" b="0"/>
              </a:pPr>
              <a:r>
                <a:rPr sz="2000"/>
                <a:t>IP: 101.132.182.30</a:t>
              </a:r>
            </a:p>
          </p:txBody>
        </p:sp>
        <p:sp>
          <p:nvSpPr>
            <p:cNvPr id="1985" name="Shape 1985"/>
            <p:cNvSpPr/>
            <p:nvPr/>
          </p:nvSpPr>
          <p:spPr>
            <a:xfrm>
              <a:off x="0" y="0"/>
              <a:ext cx="5104009" cy="116189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noAutofit/>
            </a:bodyPr>
            <a:lstStyle>
              <a:lvl1pPr algn="ctr">
                <a:defRPr sz="5500">
                  <a:solidFill>
                    <a:srgbClr val="FFA734"/>
                  </a:solidFill>
                  <a:latin typeface="微软雅黑"/>
                  <a:ea typeface="微软雅黑"/>
                  <a:cs typeface="微软雅黑"/>
                  <a:sym typeface="微软雅黑"/>
                </a:defRPr>
              </a:lvl1pPr>
            </a:lstStyle>
            <a:p>
              <a:r>
                <a:rPr sz="2750"/>
                <a:t>配置信息</a:t>
              </a:r>
            </a:p>
          </p:txBody>
        </p:sp>
        <p:pic>
          <p:nvPicPr>
            <p:cNvPr id="1986" name="image4.png"/>
            <p:cNvPicPr>
              <a:picLocks noChangeAspect="1"/>
            </p:cNvPicPr>
            <p:nvPr/>
          </p:nvPicPr>
          <p:blipFill>
            <a:blip r:embed="rId3">
              <a:extLst/>
            </a:blip>
            <a:srcRect l="19483" t="36259" r="16545" b="27634"/>
            <a:stretch>
              <a:fillRect/>
            </a:stretch>
          </p:blipFill>
          <p:spPr>
            <a:xfrm>
              <a:off x="1016727" y="1467204"/>
              <a:ext cx="4934348" cy="1339670"/>
            </a:xfrm>
            <a:custGeom>
              <a:avLst/>
              <a:gdLst/>
              <a:ahLst/>
              <a:cxnLst>
                <a:cxn ang="0">
                  <a:pos x="wd2" y="hd2"/>
                </a:cxn>
                <a:cxn ang="5400000">
                  <a:pos x="wd2" y="hd2"/>
                </a:cxn>
                <a:cxn ang="10800000">
                  <a:pos x="wd2" y="hd2"/>
                </a:cxn>
                <a:cxn ang="16200000">
                  <a:pos x="wd2" y="hd2"/>
                </a:cxn>
              </a:cxnLst>
              <a:rect l="0" t="0" r="r" b="b"/>
              <a:pathLst>
                <a:path w="21600" h="21578" extrusionOk="0">
                  <a:moveTo>
                    <a:pt x="7686" y="0"/>
                  </a:moveTo>
                  <a:lnTo>
                    <a:pt x="4187" y="115"/>
                  </a:lnTo>
                  <a:cubicBezTo>
                    <a:pt x="2908" y="157"/>
                    <a:pt x="2345" y="166"/>
                    <a:pt x="1633" y="185"/>
                  </a:cubicBezTo>
                  <a:cubicBezTo>
                    <a:pt x="1597" y="328"/>
                    <a:pt x="1582" y="440"/>
                    <a:pt x="1491" y="697"/>
                  </a:cubicBezTo>
                  <a:cubicBezTo>
                    <a:pt x="1144" y="1676"/>
                    <a:pt x="1040" y="1770"/>
                    <a:pt x="943" y="1195"/>
                  </a:cubicBezTo>
                  <a:cubicBezTo>
                    <a:pt x="897" y="922"/>
                    <a:pt x="964" y="548"/>
                    <a:pt x="1063" y="211"/>
                  </a:cubicBezTo>
                  <a:cubicBezTo>
                    <a:pt x="928" y="214"/>
                    <a:pt x="377" y="231"/>
                    <a:pt x="342" y="230"/>
                  </a:cubicBezTo>
                  <a:lnTo>
                    <a:pt x="0" y="211"/>
                  </a:lnTo>
                  <a:lnTo>
                    <a:pt x="0" y="10675"/>
                  </a:lnTo>
                  <a:cubicBezTo>
                    <a:pt x="0" y="20256"/>
                    <a:pt x="18" y="21171"/>
                    <a:pt x="217" y="21370"/>
                  </a:cubicBezTo>
                  <a:cubicBezTo>
                    <a:pt x="408" y="21561"/>
                    <a:pt x="770" y="21599"/>
                    <a:pt x="1114" y="21530"/>
                  </a:cubicBezTo>
                  <a:cubicBezTo>
                    <a:pt x="1457" y="21459"/>
                    <a:pt x="1781" y="21283"/>
                    <a:pt x="1894" y="21031"/>
                  </a:cubicBezTo>
                  <a:cubicBezTo>
                    <a:pt x="1972" y="20856"/>
                    <a:pt x="2043" y="20776"/>
                    <a:pt x="2118" y="20788"/>
                  </a:cubicBezTo>
                  <a:cubicBezTo>
                    <a:pt x="2119" y="20788"/>
                    <a:pt x="2122" y="20788"/>
                    <a:pt x="2123" y="20788"/>
                  </a:cubicBezTo>
                  <a:cubicBezTo>
                    <a:pt x="2199" y="20803"/>
                    <a:pt x="2277" y="20910"/>
                    <a:pt x="2371" y="21127"/>
                  </a:cubicBezTo>
                  <a:cubicBezTo>
                    <a:pt x="2571" y="21584"/>
                    <a:pt x="2670" y="21600"/>
                    <a:pt x="2806" y="21184"/>
                  </a:cubicBezTo>
                  <a:cubicBezTo>
                    <a:pt x="2932" y="20798"/>
                    <a:pt x="3024" y="20787"/>
                    <a:pt x="3139" y="21140"/>
                  </a:cubicBezTo>
                  <a:cubicBezTo>
                    <a:pt x="3193" y="21303"/>
                    <a:pt x="3339" y="21421"/>
                    <a:pt x="3534" y="21498"/>
                  </a:cubicBezTo>
                  <a:cubicBezTo>
                    <a:pt x="3779" y="21595"/>
                    <a:pt x="4105" y="21589"/>
                    <a:pt x="4411" y="21555"/>
                  </a:cubicBezTo>
                  <a:cubicBezTo>
                    <a:pt x="4573" y="21536"/>
                    <a:pt x="4737" y="21528"/>
                    <a:pt x="4877" y="21472"/>
                  </a:cubicBezTo>
                  <a:cubicBezTo>
                    <a:pt x="4888" y="21467"/>
                    <a:pt x="4900" y="21458"/>
                    <a:pt x="4911" y="21453"/>
                  </a:cubicBezTo>
                  <a:cubicBezTo>
                    <a:pt x="4917" y="21451"/>
                    <a:pt x="4918" y="21443"/>
                    <a:pt x="4924" y="21440"/>
                  </a:cubicBezTo>
                  <a:cubicBezTo>
                    <a:pt x="5120" y="21353"/>
                    <a:pt x="5279" y="21244"/>
                    <a:pt x="5349" y="21082"/>
                  </a:cubicBezTo>
                  <a:cubicBezTo>
                    <a:pt x="5522" y="20686"/>
                    <a:pt x="5715" y="20692"/>
                    <a:pt x="6145" y="21114"/>
                  </a:cubicBezTo>
                  <a:cubicBezTo>
                    <a:pt x="6457" y="21421"/>
                    <a:pt x="6929" y="21539"/>
                    <a:pt x="7196" y="21383"/>
                  </a:cubicBezTo>
                  <a:cubicBezTo>
                    <a:pt x="7400" y="21263"/>
                    <a:pt x="7525" y="21143"/>
                    <a:pt x="7601" y="20929"/>
                  </a:cubicBezTo>
                  <a:cubicBezTo>
                    <a:pt x="7677" y="20714"/>
                    <a:pt x="7705" y="20404"/>
                    <a:pt x="7721" y="19900"/>
                  </a:cubicBezTo>
                  <a:cubicBezTo>
                    <a:pt x="7730" y="19608"/>
                    <a:pt x="7738" y="19386"/>
                    <a:pt x="7762" y="19216"/>
                  </a:cubicBezTo>
                  <a:cubicBezTo>
                    <a:pt x="7788" y="19038"/>
                    <a:pt x="7831" y="18924"/>
                    <a:pt x="7913" y="18832"/>
                  </a:cubicBezTo>
                  <a:cubicBezTo>
                    <a:pt x="8075" y="18653"/>
                    <a:pt x="8386" y="18587"/>
                    <a:pt x="9001" y="18474"/>
                  </a:cubicBezTo>
                  <a:cubicBezTo>
                    <a:pt x="9611" y="18362"/>
                    <a:pt x="9920" y="18307"/>
                    <a:pt x="10078" y="18135"/>
                  </a:cubicBezTo>
                  <a:cubicBezTo>
                    <a:pt x="10157" y="18049"/>
                    <a:pt x="10201" y="17928"/>
                    <a:pt x="10222" y="17764"/>
                  </a:cubicBezTo>
                  <a:cubicBezTo>
                    <a:pt x="10244" y="17601"/>
                    <a:pt x="10244" y="17387"/>
                    <a:pt x="10245" y="17106"/>
                  </a:cubicBezTo>
                  <a:cubicBezTo>
                    <a:pt x="10247" y="16082"/>
                    <a:pt x="10298" y="15968"/>
                    <a:pt x="10742" y="15968"/>
                  </a:cubicBezTo>
                  <a:cubicBezTo>
                    <a:pt x="11184" y="15968"/>
                    <a:pt x="11239" y="16092"/>
                    <a:pt x="11273" y="17176"/>
                  </a:cubicBezTo>
                  <a:lnTo>
                    <a:pt x="11312" y="18391"/>
                  </a:lnTo>
                  <a:lnTo>
                    <a:pt x="16091" y="18346"/>
                  </a:lnTo>
                  <a:lnTo>
                    <a:pt x="20876" y="18321"/>
                  </a:lnTo>
                  <a:lnTo>
                    <a:pt x="20836" y="15770"/>
                  </a:lnTo>
                  <a:cubicBezTo>
                    <a:pt x="20791" y="12805"/>
                    <a:pt x="20882" y="12088"/>
                    <a:pt x="21298" y="12088"/>
                  </a:cubicBezTo>
                  <a:cubicBezTo>
                    <a:pt x="21590" y="12088"/>
                    <a:pt x="21600" y="11976"/>
                    <a:pt x="21600" y="8924"/>
                  </a:cubicBezTo>
                  <a:lnTo>
                    <a:pt x="21600" y="5760"/>
                  </a:lnTo>
                  <a:lnTo>
                    <a:pt x="21259" y="5843"/>
                  </a:lnTo>
                  <a:cubicBezTo>
                    <a:pt x="20950" y="5921"/>
                    <a:pt x="20914" y="5772"/>
                    <a:pt x="20879" y="4219"/>
                  </a:cubicBezTo>
                  <a:cubicBezTo>
                    <a:pt x="20846" y="2761"/>
                    <a:pt x="20797" y="2512"/>
                    <a:pt x="20545" y="2512"/>
                  </a:cubicBezTo>
                  <a:cubicBezTo>
                    <a:pt x="20383" y="2512"/>
                    <a:pt x="20214" y="2715"/>
                    <a:pt x="20172" y="2966"/>
                  </a:cubicBezTo>
                  <a:cubicBezTo>
                    <a:pt x="20118" y="3286"/>
                    <a:pt x="19661" y="3424"/>
                    <a:pt x="19192" y="3407"/>
                  </a:cubicBezTo>
                  <a:cubicBezTo>
                    <a:pt x="18959" y="3399"/>
                    <a:pt x="18720" y="3353"/>
                    <a:pt x="18532" y="3267"/>
                  </a:cubicBezTo>
                  <a:cubicBezTo>
                    <a:pt x="18530" y="3266"/>
                    <a:pt x="18530" y="3267"/>
                    <a:pt x="18528" y="3267"/>
                  </a:cubicBezTo>
                  <a:cubicBezTo>
                    <a:pt x="18339" y="3179"/>
                    <a:pt x="18199" y="3058"/>
                    <a:pt x="18155" y="2896"/>
                  </a:cubicBezTo>
                  <a:cubicBezTo>
                    <a:pt x="18046" y="2496"/>
                    <a:pt x="17967" y="2505"/>
                    <a:pt x="17830" y="2921"/>
                  </a:cubicBezTo>
                  <a:cubicBezTo>
                    <a:pt x="17707" y="3296"/>
                    <a:pt x="17624" y="3317"/>
                    <a:pt x="17569" y="2992"/>
                  </a:cubicBezTo>
                  <a:cubicBezTo>
                    <a:pt x="17514" y="2664"/>
                    <a:pt x="17304" y="2513"/>
                    <a:pt x="17081" y="2525"/>
                  </a:cubicBezTo>
                  <a:cubicBezTo>
                    <a:pt x="16970" y="2531"/>
                    <a:pt x="16857" y="2578"/>
                    <a:pt x="16760" y="2666"/>
                  </a:cubicBezTo>
                  <a:cubicBezTo>
                    <a:pt x="16663" y="2755"/>
                    <a:pt x="16580" y="2881"/>
                    <a:pt x="16534" y="3049"/>
                  </a:cubicBezTo>
                  <a:cubicBezTo>
                    <a:pt x="16418" y="3475"/>
                    <a:pt x="16355" y="3475"/>
                    <a:pt x="16239" y="3049"/>
                  </a:cubicBezTo>
                  <a:cubicBezTo>
                    <a:pt x="16193" y="2881"/>
                    <a:pt x="15920" y="2760"/>
                    <a:pt x="15549" y="2666"/>
                  </a:cubicBezTo>
                  <a:cubicBezTo>
                    <a:pt x="15480" y="2648"/>
                    <a:pt x="15384" y="2636"/>
                    <a:pt x="15307" y="2621"/>
                  </a:cubicBezTo>
                  <a:cubicBezTo>
                    <a:pt x="14999" y="2561"/>
                    <a:pt x="14656" y="2527"/>
                    <a:pt x="14291" y="2512"/>
                  </a:cubicBezTo>
                  <a:cubicBezTo>
                    <a:pt x="14139" y="2506"/>
                    <a:pt x="13997" y="2523"/>
                    <a:pt x="13846" y="2525"/>
                  </a:cubicBezTo>
                  <a:cubicBezTo>
                    <a:pt x="13545" y="2530"/>
                    <a:pt x="13258" y="2544"/>
                    <a:pt x="13004" y="2583"/>
                  </a:cubicBezTo>
                  <a:cubicBezTo>
                    <a:pt x="12735" y="2624"/>
                    <a:pt x="12457" y="2655"/>
                    <a:pt x="12305" y="2736"/>
                  </a:cubicBezTo>
                  <a:cubicBezTo>
                    <a:pt x="12189" y="2798"/>
                    <a:pt x="12118" y="2880"/>
                    <a:pt x="12104" y="2966"/>
                  </a:cubicBezTo>
                  <a:cubicBezTo>
                    <a:pt x="12079" y="3114"/>
                    <a:pt x="12011" y="3218"/>
                    <a:pt x="11921" y="3292"/>
                  </a:cubicBezTo>
                  <a:cubicBezTo>
                    <a:pt x="11801" y="3391"/>
                    <a:pt x="11648" y="3395"/>
                    <a:pt x="11503" y="3362"/>
                  </a:cubicBezTo>
                  <a:cubicBezTo>
                    <a:pt x="11444" y="3350"/>
                    <a:pt x="11395" y="3339"/>
                    <a:pt x="11343" y="3305"/>
                  </a:cubicBezTo>
                  <a:cubicBezTo>
                    <a:pt x="11319" y="3290"/>
                    <a:pt x="11298" y="3286"/>
                    <a:pt x="11277" y="3267"/>
                  </a:cubicBezTo>
                  <a:cubicBezTo>
                    <a:pt x="11198" y="3194"/>
                    <a:pt x="11133" y="3101"/>
                    <a:pt x="11110" y="2966"/>
                  </a:cubicBezTo>
                  <a:cubicBezTo>
                    <a:pt x="11085" y="2817"/>
                    <a:pt x="11016" y="2694"/>
                    <a:pt x="10928" y="2621"/>
                  </a:cubicBezTo>
                  <a:cubicBezTo>
                    <a:pt x="10927" y="2620"/>
                    <a:pt x="10925" y="2622"/>
                    <a:pt x="10924" y="2621"/>
                  </a:cubicBezTo>
                  <a:cubicBezTo>
                    <a:pt x="10834" y="2548"/>
                    <a:pt x="10727" y="2522"/>
                    <a:pt x="10615" y="2525"/>
                  </a:cubicBezTo>
                  <a:cubicBezTo>
                    <a:pt x="10391" y="2532"/>
                    <a:pt x="10166" y="2687"/>
                    <a:pt x="10115" y="2992"/>
                  </a:cubicBezTo>
                  <a:cubicBezTo>
                    <a:pt x="10061" y="3313"/>
                    <a:pt x="9986" y="3318"/>
                    <a:pt x="9885" y="3011"/>
                  </a:cubicBezTo>
                  <a:cubicBezTo>
                    <a:pt x="9839" y="2869"/>
                    <a:pt x="9636" y="2734"/>
                    <a:pt x="9388" y="2621"/>
                  </a:cubicBezTo>
                  <a:cubicBezTo>
                    <a:pt x="9385" y="2619"/>
                    <a:pt x="9380" y="2610"/>
                    <a:pt x="9376" y="2608"/>
                  </a:cubicBezTo>
                  <a:cubicBezTo>
                    <a:pt x="9417" y="2807"/>
                    <a:pt x="9410" y="3022"/>
                    <a:pt x="9269" y="3222"/>
                  </a:cubicBezTo>
                  <a:cubicBezTo>
                    <a:pt x="9155" y="3382"/>
                    <a:pt x="9062" y="3899"/>
                    <a:pt x="9062" y="4360"/>
                  </a:cubicBezTo>
                  <a:cubicBezTo>
                    <a:pt x="9062" y="5698"/>
                    <a:pt x="8857" y="5801"/>
                    <a:pt x="8492" y="4647"/>
                  </a:cubicBezTo>
                  <a:cubicBezTo>
                    <a:pt x="8125" y="3488"/>
                    <a:pt x="8183" y="2804"/>
                    <a:pt x="8636" y="2378"/>
                  </a:cubicBezTo>
                  <a:cubicBezTo>
                    <a:pt x="8591" y="2371"/>
                    <a:pt x="8592" y="2359"/>
                    <a:pt x="8551" y="2352"/>
                  </a:cubicBezTo>
                  <a:cubicBezTo>
                    <a:pt x="8531" y="2349"/>
                    <a:pt x="8530" y="2343"/>
                    <a:pt x="8511" y="2340"/>
                  </a:cubicBezTo>
                  <a:cubicBezTo>
                    <a:pt x="7891" y="2228"/>
                    <a:pt x="7754" y="2085"/>
                    <a:pt x="7724" y="1138"/>
                  </a:cubicBezTo>
                  <a:lnTo>
                    <a:pt x="7686" y="0"/>
                  </a:lnTo>
                  <a:close/>
                  <a:moveTo>
                    <a:pt x="1800" y="5932"/>
                  </a:moveTo>
                  <a:lnTo>
                    <a:pt x="3838" y="5932"/>
                  </a:lnTo>
                  <a:lnTo>
                    <a:pt x="5874" y="5932"/>
                  </a:lnTo>
                  <a:lnTo>
                    <a:pt x="6072" y="7383"/>
                  </a:lnTo>
                  <a:cubicBezTo>
                    <a:pt x="6181" y="8182"/>
                    <a:pt x="6370" y="8929"/>
                    <a:pt x="6494" y="9052"/>
                  </a:cubicBezTo>
                  <a:cubicBezTo>
                    <a:pt x="6666" y="9222"/>
                    <a:pt x="6710" y="9647"/>
                    <a:pt x="6680" y="10803"/>
                  </a:cubicBezTo>
                  <a:cubicBezTo>
                    <a:pt x="6647" y="12076"/>
                    <a:pt x="6588" y="12338"/>
                    <a:pt x="6301" y="12459"/>
                  </a:cubicBezTo>
                  <a:cubicBezTo>
                    <a:pt x="6040" y="12569"/>
                    <a:pt x="5959" y="12847"/>
                    <a:pt x="5959" y="13641"/>
                  </a:cubicBezTo>
                  <a:cubicBezTo>
                    <a:pt x="5959" y="14213"/>
                    <a:pt x="5844" y="15073"/>
                    <a:pt x="5704" y="15540"/>
                  </a:cubicBezTo>
                  <a:cubicBezTo>
                    <a:pt x="5493" y="16239"/>
                    <a:pt x="5408" y="16293"/>
                    <a:pt x="5210" y="15840"/>
                  </a:cubicBezTo>
                  <a:cubicBezTo>
                    <a:pt x="4912" y="15155"/>
                    <a:pt x="4069" y="15117"/>
                    <a:pt x="3888" y="15783"/>
                  </a:cubicBezTo>
                  <a:cubicBezTo>
                    <a:pt x="3791" y="16140"/>
                    <a:pt x="3731" y="16140"/>
                    <a:pt x="3671" y="15783"/>
                  </a:cubicBezTo>
                  <a:cubicBezTo>
                    <a:pt x="3566" y="15160"/>
                    <a:pt x="2774" y="15124"/>
                    <a:pt x="2670" y="15738"/>
                  </a:cubicBezTo>
                  <a:cubicBezTo>
                    <a:pt x="2569" y="16341"/>
                    <a:pt x="2476" y="16282"/>
                    <a:pt x="2142" y="15425"/>
                  </a:cubicBezTo>
                  <a:cubicBezTo>
                    <a:pt x="1988" y="15031"/>
                    <a:pt x="1862" y="14240"/>
                    <a:pt x="1862" y="13661"/>
                  </a:cubicBezTo>
                  <a:cubicBezTo>
                    <a:pt x="1862" y="12916"/>
                    <a:pt x="1780" y="12562"/>
                    <a:pt x="1583" y="12459"/>
                  </a:cubicBezTo>
                  <a:cubicBezTo>
                    <a:pt x="1190" y="12254"/>
                    <a:pt x="1100" y="9399"/>
                    <a:pt x="1475" y="9039"/>
                  </a:cubicBezTo>
                  <a:cubicBezTo>
                    <a:pt x="1647" y="8874"/>
                    <a:pt x="1736" y="8356"/>
                    <a:pt x="1762" y="7370"/>
                  </a:cubicBezTo>
                  <a:lnTo>
                    <a:pt x="1800" y="5932"/>
                  </a:lnTo>
                  <a:close/>
                  <a:moveTo>
                    <a:pt x="17679" y="5971"/>
                  </a:moveTo>
                  <a:cubicBezTo>
                    <a:pt x="18196" y="5940"/>
                    <a:pt x="18293" y="6065"/>
                    <a:pt x="18327" y="6840"/>
                  </a:cubicBezTo>
                  <a:cubicBezTo>
                    <a:pt x="18385" y="8169"/>
                    <a:pt x="18277" y="9018"/>
                    <a:pt x="18098" y="8611"/>
                  </a:cubicBezTo>
                  <a:cubicBezTo>
                    <a:pt x="18013" y="8418"/>
                    <a:pt x="17832" y="8220"/>
                    <a:pt x="17695" y="8182"/>
                  </a:cubicBezTo>
                  <a:cubicBezTo>
                    <a:pt x="17557" y="8145"/>
                    <a:pt x="17376" y="8452"/>
                    <a:pt x="17295" y="8853"/>
                  </a:cubicBezTo>
                  <a:cubicBezTo>
                    <a:pt x="17161" y="9520"/>
                    <a:pt x="17143" y="9507"/>
                    <a:pt x="17069" y="8809"/>
                  </a:cubicBezTo>
                  <a:cubicBezTo>
                    <a:pt x="17025" y="8388"/>
                    <a:pt x="17005" y="7588"/>
                    <a:pt x="17027" y="7025"/>
                  </a:cubicBezTo>
                  <a:cubicBezTo>
                    <a:pt x="17063" y="6130"/>
                    <a:pt x="17147" y="6002"/>
                    <a:pt x="17679" y="5971"/>
                  </a:cubicBezTo>
                  <a:close/>
                  <a:moveTo>
                    <a:pt x="2483" y="9525"/>
                  </a:moveTo>
                  <a:lnTo>
                    <a:pt x="2483" y="10778"/>
                  </a:lnTo>
                  <a:lnTo>
                    <a:pt x="2483" y="12031"/>
                  </a:lnTo>
                  <a:lnTo>
                    <a:pt x="3829" y="12031"/>
                  </a:lnTo>
                  <a:lnTo>
                    <a:pt x="5175" y="12031"/>
                  </a:lnTo>
                  <a:lnTo>
                    <a:pt x="5188" y="10778"/>
                  </a:lnTo>
                  <a:lnTo>
                    <a:pt x="5195" y="9525"/>
                  </a:lnTo>
                  <a:lnTo>
                    <a:pt x="3841" y="9525"/>
                  </a:lnTo>
                  <a:lnTo>
                    <a:pt x="2483" y="9525"/>
                  </a:lnTo>
                  <a:close/>
                </a:path>
              </a:pathLst>
            </a:custGeom>
            <a:ln w="12700" cap="flat">
              <a:noFill/>
              <a:miter lim="400000"/>
            </a:ln>
            <a:effectLst/>
          </p:spPr>
        </p:pic>
      </p:grpSp>
      <p:sp>
        <p:nvSpPr>
          <p:cNvPr id="1988" name="Shape 1988"/>
          <p:cNvSpPr/>
          <p:nvPr/>
        </p:nvSpPr>
        <p:spPr>
          <a:xfrm>
            <a:off x="1601397" y="511468"/>
            <a:ext cx="3749041"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13600" b="0">
                <a:latin typeface="微软雅黑"/>
                <a:ea typeface="微软雅黑"/>
                <a:cs typeface="微软雅黑"/>
                <a:sym typeface="微软雅黑"/>
              </a:defRPr>
            </a:pPr>
            <a:r>
              <a:rPr sz="6800"/>
              <a:t>服务器端</a:t>
            </a:r>
          </a:p>
        </p:txBody>
      </p:sp>
      <p:grpSp>
        <p:nvGrpSpPr>
          <p:cNvPr id="1994" name="Group 1994" descr="组合 55"/>
          <p:cNvGrpSpPr/>
          <p:nvPr/>
        </p:nvGrpSpPr>
        <p:grpSpPr>
          <a:xfrm>
            <a:off x="-685843" y="-675440"/>
            <a:ext cx="2287524" cy="2287524"/>
            <a:chOff x="0" y="0"/>
            <a:chExt cx="4575047" cy="4575047"/>
          </a:xfrm>
        </p:grpSpPr>
        <p:sp>
          <p:nvSpPr>
            <p:cNvPr id="1989" name="Shape 1989"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1993" name="Group 1993" descr="组合 57"/>
            <p:cNvGrpSpPr/>
            <p:nvPr/>
          </p:nvGrpSpPr>
          <p:grpSpPr>
            <a:xfrm>
              <a:off x="1506068" y="1506070"/>
              <a:ext cx="1562913" cy="1562910"/>
              <a:chOff x="0" y="0"/>
              <a:chExt cx="1562911" cy="1562909"/>
            </a:xfrm>
          </p:grpSpPr>
          <p:sp>
            <p:nvSpPr>
              <p:cNvPr id="1990" name="Shape 1990"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991" name="Shape 1991"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992" name="Shape 1992"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grpSp>
        <p:nvGrpSpPr>
          <p:cNvPr id="1998" name="Group 1998"/>
          <p:cNvGrpSpPr/>
          <p:nvPr/>
        </p:nvGrpSpPr>
        <p:grpSpPr>
          <a:xfrm>
            <a:off x="4450431" y="1974509"/>
            <a:ext cx="2899079" cy="2702931"/>
            <a:chOff x="0" y="0"/>
            <a:chExt cx="5798157" cy="5405859"/>
          </a:xfrm>
        </p:grpSpPr>
        <p:sp>
          <p:nvSpPr>
            <p:cNvPr id="1995" name="Shape 1995"/>
            <p:cNvSpPr/>
            <p:nvPr/>
          </p:nvSpPr>
          <p:spPr>
            <a:xfrm>
              <a:off x="507622" y="3374534"/>
              <a:ext cx="5190815" cy="2031325"/>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p>
              <a:pPr>
                <a:defRPr sz="4000" b="0"/>
              </a:pPr>
              <a:r>
                <a:rPr sz="2000"/>
                <a:t>Spring Boot 框架</a:t>
              </a:r>
            </a:p>
            <a:p>
              <a:pPr>
                <a:defRPr sz="4000" b="0"/>
              </a:pPr>
              <a:r>
                <a:rPr sz="2000"/>
                <a:t>JPA</a:t>
              </a:r>
            </a:p>
            <a:p>
              <a:pPr>
                <a:defRPr sz="4000" b="0"/>
              </a:pPr>
              <a:r>
                <a:rPr sz="2000"/>
                <a:t>MVC 架构</a:t>
              </a:r>
            </a:p>
          </p:txBody>
        </p:sp>
        <p:sp>
          <p:nvSpPr>
            <p:cNvPr id="1996" name="Shape 1996"/>
            <p:cNvSpPr/>
            <p:nvPr/>
          </p:nvSpPr>
          <p:spPr>
            <a:xfrm>
              <a:off x="0" y="0"/>
              <a:ext cx="5190815" cy="1031051"/>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lgn="ctr">
                <a:defRPr sz="5500">
                  <a:solidFill>
                    <a:srgbClr val="FFA734"/>
                  </a:solidFill>
                  <a:latin typeface="微软雅黑"/>
                  <a:ea typeface="微软雅黑"/>
                  <a:cs typeface="微软雅黑"/>
                  <a:sym typeface="微软雅黑"/>
                </a:defRPr>
              </a:lvl1pPr>
            </a:lstStyle>
            <a:p>
              <a:r>
                <a:rPr sz="2750"/>
                <a:t>服务器端架构</a:t>
              </a:r>
            </a:p>
          </p:txBody>
        </p:sp>
        <p:pic>
          <p:nvPicPr>
            <p:cNvPr id="1997" name="image5.png"/>
            <p:cNvPicPr>
              <a:picLocks noChangeAspect="1"/>
            </p:cNvPicPr>
            <p:nvPr/>
          </p:nvPicPr>
          <p:blipFill>
            <a:blip r:embed="rId4">
              <a:extLst/>
            </a:blip>
            <a:srcRect/>
            <a:stretch>
              <a:fillRect/>
            </a:stretch>
          </p:blipFill>
          <p:spPr>
            <a:xfrm>
              <a:off x="377679" y="1326567"/>
              <a:ext cx="5420478" cy="17616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798"/>
                  </a:lnTo>
                  <a:lnTo>
                    <a:pt x="0" y="21600"/>
                  </a:lnTo>
                  <a:lnTo>
                    <a:pt x="10800" y="21600"/>
                  </a:lnTo>
                  <a:lnTo>
                    <a:pt x="21600" y="21600"/>
                  </a:lnTo>
                  <a:lnTo>
                    <a:pt x="21600" y="10798"/>
                  </a:lnTo>
                  <a:lnTo>
                    <a:pt x="21600" y="0"/>
                  </a:lnTo>
                  <a:lnTo>
                    <a:pt x="10800" y="0"/>
                  </a:lnTo>
                  <a:lnTo>
                    <a:pt x="0" y="0"/>
                  </a:lnTo>
                  <a:close/>
                  <a:moveTo>
                    <a:pt x="5352" y="3173"/>
                  </a:moveTo>
                  <a:cubicBezTo>
                    <a:pt x="5380" y="3148"/>
                    <a:pt x="5401" y="3153"/>
                    <a:pt x="5409" y="3192"/>
                  </a:cubicBezTo>
                  <a:cubicBezTo>
                    <a:pt x="5440" y="3350"/>
                    <a:pt x="5532" y="4508"/>
                    <a:pt x="5613" y="5766"/>
                  </a:cubicBezTo>
                  <a:cubicBezTo>
                    <a:pt x="5872" y="9813"/>
                    <a:pt x="5653" y="12225"/>
                    <a:pt x="4862" y="14038"/>
                  </a:cubicBezTo>
                  <a:cubicBezTo>
                    <a:pt x="4488" y="14895"/>
                    <a:pt x="2718" y="15396"/>
                    <a:pt x="2575" y="14685"/>
                  </a:cubicBezTo>
                  <a:cubicBezTo>
                    <a:pt x="2528" y="14454"/>
                    <a:pt x="2586" y="14170"/>
                    <a:pt x="2708" y="14038"/>
                  </a:cubicBezTo>
                  <a:cubicBezTo>
                    <a:pt x="3643" y="13025"/>
                    <a:pt x="4393" y="11389"/>
                    <a:pt x="4678" y="9742"/>
                  </a:cubicBezTo>
                  <a:cubicBezTo>
                    <a:pt x="4767" y="9231"/>
                    <a:pt x="4646" y="9427"/>
                    <a:pt x="4322" y="10321"/>
                  </a:cubicBezTo>
                  <a:cubicBezTo>
                    <a:pt x="3702" y="12035"/>
                    <a:pt x="3340" y="12603"/>
                    <a:pt x="2385" y="13362"/>
                  </a:cubicBezTo>
                  <a:lnTo>
                    <a:pt x="1616" y="13975"/>
                  </a:lnTo>
                  <a:lnTo>
                    <a:pt x="1346" y="13007"/>
                  </a:lnTo>
                  <a:cubicBezTo>
                    <a:pt x="1013" y="11821"/>
                    <a:pt x="1000" y="10442"/>
                    <a:pt x="1308" y="8895"/>
                  </a:cubicBezTo>
                  <a:cubicBezTo>
                    <a:pt x="1614" y="7354"/>
                    <a:pt x="2055" y="6695"/>
                    <a:pt x="2991" y="6384"/>
                  </a:cubicBezTo>
                  <a:cubicBezTo>
                    <a:pt x="3936" y="6070"/>
                    <a:pt x="4368" y="5550"/>
                    <a:pt x="4922" y="4058"/>
                  </a:cubicBezTo>
                  <a:cubicBezTo>
                    <a:pt x="5099" y="3581"/>
                    <a:pt x="5266" y="3246"/>
                    <a:pt x="5352" y="3173"/>
                  </a:cubicBezTo>
                  <a:close/>
                </a:path>
              </a:pathLst>
            </a:custGeom>
            <a:ln w="12700" cap="flat">
              <a:noFill/>
              <a:miter lim="400000"/>
            </a:ln>
            <a:effectLst/>
          </p:spPr>
        </p:pic>
      </p:grpSp>
    </p:spTree>
    <p:extLst>
      <p:ext uri="{BB962C8B-B14F-4D97-AF65-F5344CB8AC3E}">
        <p14:creationId xmlns:p14="http://schemas.microsoft.com/office/powerpoint/2010/main" val="206305754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 name="Shape 2000" descr="矩形 4"/>
          <p:cNvSpPr/>
          <p:nvPr/>
        </p:nvSpPr>
        <p:spPr>
          <a:xfrm>
            <a:off x="1793385" y="4857107"/>
            <a:ext cx="4725797" cy="1144929"/>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nSpc>
                <a:spcPct val="120000"/>
              </a:lnSpc>
              <a:defRPr sz="3800" b="0">
                <a:latin typeface="微软雅黑 Light"/>
                <a:ea typeface="微软雅黑 Light"/>
                <a:cs typeface="微软雅黑 Light"/>
                <a:sym typeface="微软雅黑 Light"/>
              </a:defRPr>
            </a:pPr>
            <a:r>
              <a:rPr sz="1900"/>
              <a:t>Java爬虫获取</a:t>
            </a:r>
          </a:p>
          <a:p>
            <a:pPr>
              <a:lnSpc>
                <a:spcPct val="120000"/>
              </a:lnSpc>
              <a:defRPr sz="3800" b="0">
                <a:latin typeface="微软雅黑 Light"/>
                <a:ea typeface="微软雅黑 Light"/>
                <a:cs typeface="微软雅黑 Light"/>
                <a:sym typeface="微软雅黑 Light"/>
              </a:defRPr>
            </a:pPr>
            <a:r>
              <a:rPr sz="1900"/>
              <a:t>正则匹配有用信息</a:t>
            </a:r>
          </a:p>
          <a:p>
            <a:pPr>
              <a:lnSpc>
                <a:spcPct val="120000"/>
              </a:lnSpc>
              <a:defRPr sz="3800" b="0">
                <a:latin typeface="微软雅黑 Light"/>
                <a:ea typeface="微软雅黑 Light"/>
                <a:cs typeface="微软雅黑 Light"/>
                <a:sym typeface="微软雅黑 Light"/>
              </a:defRPr>
            </a:pPr>
            <a:r>
              <a:rPr sz="1900"/>
              <a:t>每日凌晨一点爬取更新</a:t>
            </a:r>
          </a:p>
        </p:txBody>
      </p:sp>
      <p:sp>
        <p:nvSpPr>
          <p:cNvPr id="2001" name="Shape 2001" descr="矩形 5"/>
          <p:cNvSpPr/>
          <p:nvPr/>
        </p:nvSpPr>
        <p:spPr>
          <a:xfrm>
            <a:off x="2500800" y="4016073"/>
            <a:ext cx="3310967" cy="646331"/>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7200" b="0">
                <a:latin typeface="微软雅黑 Light"/>
                <a:ea typeface="微软雅黑 Light"/>
                <a:cs typeface="微软雅黑 Light"/>
                <a:sym typeface="微软雅黑 Light"/>
              </a:defRPr>
            </a:lvl1pPr>
          </a:lstStyle>
          <a:p>
            <a:r>
              <a:rPr sz="3600"/>
              <a:t>数据获取</a:t>
            </a:r>
          </a:p>
        </p:txBody>
      </p:sp>
      <p:sp>
        <p:nvSpPr>
          <p:cNvPr id="2002" name="Shape 2002" descr="直接连接符 7"/>
          <p:cNvSpPr/>
          <p:nvPr/>
        </p:nvSpPr>
        <p:spPr>
          <a:xfrm>
            <a:off x="1868949" y="4800629"/>
            <a:ext cx="1589978" cy="1"/>
          </a:xfrm>
          <a:prstGeom prst="line">
            <a:avLst/>
          </a:prstGeom>
          <a:ln w="12700">
            <a:solidFill>
              <a:srgbClr val="000000"/>
            </a:solidFill>
            <a:miter/>
          </a:ln>
        </p:spPr>
        <p:txBody>
          <a:bodyPr tIns="45720" bIns="45720"/>
          <a:lstStyle/>
          <a:p>
            <a:endParaRPr sz="900"/>
          </a:p>
        </p:txBody>
      </p:sp>
      <p:grpSp>
        <p:nvGrpSpPr>
          <p:cNvPr id="2007" name="Group 2007" descr="组合 9"/>
          <p:cNvGrpSpPr/>
          <p:nvPr/>
        </p:nvGrpSpPr>
        <p:grpSpPr>
          <a:xfrm>
            <a:off x="1891769" y="4152440"/>
            <a:ext cx="521952" cy="368765"/>
            <a:chOff x="0" y="0"/>
            <a:chExt cx="1043901" cy="737527"/>
          </a:xfrm>
        </p:grpSpPr>
        <p:sp>
          <p:nvSpPr>
            <p:cNvPr id="2003" name="Shape 2003" descr="矩形 10"/>
            <p:cNvSpPr/>
            <p:nvPr/>
          </p:nvSpPr>
          <p:spPr>
            <a:xfrm>
              <a:off x="0" y="-1"/>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04" name="Shape 2004" descr="矩形 11"/>
            <p:cNvSpPr/>
            <p:nvPr/>
          </p:nvSpPr>
          <p:spPr>
            <a:xfrm>
              <a:off x="0" y="210651"/>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05" name="Shape 2005" descr="矩形 12"/>
            <p:cNvSpPr/>
            <p:nvPr/>
          </p:nvSpPr>
          <p:spPr>
            <a:xfrm>
              <a:off x="0" y="421303"/>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06" name="Shape 2006" descr="矩形 13"/>
            <p:cNvSpPr/>
            <p:nvPr/>
          </p:nvSpPr>
          <p:spPr>
            <a:xfrm>
              <a:off x="0" y="631955"/>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grpSp>
      <p:sp>
        <p:nvSpPr>
          <p:cNvPr id="2008" name="Shape 2008" descr="矩形 14"/>
          <p:cNvSpPr/>
          <p:nvPr/>
        </p:nvSpPr>
        <p:spPr>
          <a:xfrm>
            <a:off x="6142046" y="3141588"/>
            <a:ext cx="5882178" cy="254839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nSpc>
                <a:spcPct val="120000"/>
              </a:lnSpc>
              <a:defRPr sz="3800" b="0">
                <a:latin typeface="微软雅黑 Light"/>
                <a:ea typeface="微软雅黑 Light"/>
                <a:cs typeface="微软雅黑 Light"/>
                <a:sym typeface="微软雅黑 Light"/>
              </a:defRPr>
            </a:pPr>
            <a:r>
              <a:rPr sz="1900"/>
              <a:t>由数据返回速度和语句查询速度、频率寻找性能瓶颈</a:t>
            </a:r>
          </a:p>
          <a:p>
            <a:pPr>
              <a:lnSpc>
                <a:spcPct val="120000"/>
              </a:lnSpc>
              <a:defRPr sz="3800" b="0">
                <a:latin typeface="微软雅黑 Light"/>
                <a:ea typeface="微软雅黑 Light"/>
                <a:cs typeface="微软雅黑 Light"/>
                <a:sym typeface="微软雅黑 Light"/>
              </a:defRPr>
            </a:pPr>
            <a:r>
              <a:rPr sz="1900"/>
              <a:t>针对频繁的范围查询建立B树索引</a:t>
            </a:r>
          </a:p>
          <a:p>
            <a:pPr>
              <a:lnSpc>
                <a:spcPct val="120000"/>
              </a:lnSpc>
              <a:defRPr sz="3800" b="0">
                <a:latin typeface="微软雅黑 Light"/>
                <a:ea typeface="微软雅黑 Light"/>
                <a:cs typeface="微软雅黑 Light"/>
                <a:sym typeface="微软雅黑 Light"/>
              </a:defRPr>
            </a:pPr>
            <a:endParaRPr sz="1900"/>
          </a:p>
          <a:p>
            <a:pPr>
              <a:lnSpc>
                <a:spcPct val="120000"/>
              </a:lnSpc>
              <a:defRPr sz="3800" b="0">
                <a:latin typeface="微软雅黑 Light"/>
                <a:ea typeface="微软雅黑 Light"/>
                <a:cs typeface="微软雅黑 Light"/>
                <a:sym typeface="微软雅黑 Light"/>
              </a:defRPr>
            </a:pPr>
            <a:r>
              <a:rPr sz="1900"/>
              <a:t>以第二范式为基础</a:t>
            </a:r>
          </a:p>
          <a:p>
            <a:pPr>
              <a:lnSpc>
                <a:spcPct val="120000"/>
              </a:lnSpc>
              <a:defRPr sz="3800" b="0">
                <a:latin typeface="微软雅黑 Light"/>
                <a:ea typeface="微软雅黑 Light"/>
                <a:cs typeface="微软雅黑 Light"/>
                <a:sym typeface="微软雅黑 Light"/>
              </a:defRPr>
            </a:pPr>
            <a:r>
              <a:rPr sz="1900"/>
              <a:t>对频繁的关联查询涉及的表反范式化</a:t>
            </a:r>
          </a:p>
          <a:p>
            <a:pPr>
              <a:lnSpc>
                <a:spcPct val="120000"/>
              </a:lnSpc>
              <a:defRPr sz="3800" b="0">
                <a:latin typeface="微软雅黑 Light"/>
                <a:ea typeface="微软雅黑 Light"/>
                <a:cs typeface="微软雅黑 Light"/>
                <a:sym typeface="微软雅黑 Light"/>
              </a:defRPr>
            </a:pPr>
            <a:r>
              <a:rPr sz="1900"/>
              <a:t>适当地使数据冗余</a:t>
            </a:r>
          </a:p>
          <a:p>
            <a:pPr>
              <a:lnSpc>
                <a:spcPct val="120000"/>
              </a:lnSpc>
              <a:defRPr sz="3800" b="0">
                <a:latin typeface="微软雅黑 Light"/>
                <a:ea typeface="微软雅黑 Light"/>
                <a:cs typeface="微软雅黑 Light"/>
                <a:sym typeface="微软雅黑 Light"/>
              </a:defRPr>
            </a:pPr>
            <a:r>
              <a:rPr sz="1900"/>
              <a:t>对列数过多的表进行拆分以提高查询速率</a:t>
            </a:r>
          </a:p>
        </p:txBody>
      </p:sp>
      <p:sp>
        <p:nvSpPr>
          <p:cNvPr id="2009" name="Shape 2009" descr="矩形 15"/>
          <p:cNvSpPr/>
          <p:nvPr/>
        </p:nvSpPr>
        <p:spPr>
          <a:xfrm>
            <a:off x="6878789" y="2077608"/>
            <a:ext cx="3310967" cy="646331"/>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7200" b="0">
                <a:latin typeface="微软雅黑 Light"/>
                <a:ea typeface="微软雅黑 Light"/>
                <a:cs typeface="微软雅黑 Light"/>
                <a:sym typeface="微软雅黑 Light"/>
              </a:defRPr>
            </a:lvl1pPr>
          </a:lstStyle>
          <a:p>
            <a:r>
              <a:rPr sz="3600"/>
              <a:t>数据库优化</a:t>
            </a:r>
          </a:p>
        </p:txBody>
      </p:sp>
      <p:sp>
        <p:nvSpPr>
          <p:cNvPr id="2010" name="Shape 2010" descr="直接连接符 16"/>
          <p:cNvSpPr/>
          <p:nvPr/>
        </p:nvSpPr>
        <p:spPr>
          <a:xfrm>
            <a:off x="6246938" y="2862164"/>
            <a:ext cx="1589978" cy="1"/>
          </a:xfrm>
          <a:prstGeom prst="line">
            <a:avLst/>
          </a:prstGeom>
          <a:ln w="12700">
            <a:solidFill>
              <a:srgbClr val="000000"/>
            </a:solidFill>
            <a:miter/>
          </a:ln>
        </p:spPr>
        <p:txBody>
          <a:bodyPr tIns="45720" bIns="45720"/>
          <a:lstStyle/>
          <a:p>
            <a:endParaRPr sz="900"/>
          </a:p>
        </p:txBody>
      </p:sp>
      <p:grpSp>
        <p:nvGrpSpPr>
          <p:cNvPr id="2015" name="Group 2015" descr="组合 17"/>
          <p:cNvGrpSpPr/>
          <p:nvPr/>
        </p:nvGrpSpPr>
        <p:grpSpPr>
          <a:xfrm>
            <a:off x="6269758" y="2213975"/>
            <a:ext cx="521952" cy="368765"/>
            <a:chOff x="0" y="0"/>
            <a:chExt cx="1043901" cy="737527"/>
          </a:xfrm>
        </p:grpSpPr>
        <p:sp>
          <p:nvSpPr>
            <p:cNvPr id="2011" name="Shape 2011" descr="矩形 18"/>
            <p:cNvSpPr/>
            <p:nvPr/>
          </p:nvSpPr>
          <p:spPr>
            <a:xfrm>
              <a:off x="0" y="-1"/>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12" name="Shape 2012" descr="矩形 19"/>
            <p:cNvSpPr/>
            <p:nvPr/>
          </p:nvSpPr>
          <p:spPr>
            <a:xfrm>
              <a:off x="0" y="210651"/>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13" name="Shape 2013" descr="矩形 20"/>
            <p:cNvSpPr/>
            <p:nvPr/>
          </p:nvSpPr>
          <p:spPr>
            <a:xfrm>
              <a:off x="0" y="421303"/>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14" name="Shape 2014" descr="矩形 21"/>
            <p:cNvSpPr/>
            <p:nvPr/>
          </p:nvSpPr>
          <p:spPr>
            <a:xfrm>
              <a:off x="0" y="631955"/>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grpSp>
      <p:sp>
        <p:nvSpPr>
          <p:cNvPr id="2016" name="Shape 2016" descr="椭圆 31"/>
          <p:cNvSpPr/>
          <p:nvPr/>
        </p:nvSpPr>
        <p:spPr>
          <a:xfrm>
            <a:off x="1924531" y="2170713"/>
            <a:ext cx="317501" cy="317501"/>
          </a:xfrm>
          <a:prstGeom prst="ellipse">
            <a:avLst/>
          </a:prstGeom>
          <a:solidFill>
            <a:schemeClr val="accent4"/>
          </a:solidFill>
          <a:ln w="12700">
            <a:miter lim="400000"/>
          </a:ln>
        </p:spPr>
        <p:txBody>
          <a:bodyPr tIns="45720" bIns="45720" anchor="ctr"/>
          <a:lstStyle/>
          <a:p>
            <a:pPr algn="ctr">
              <a:defRPr>
                <a:solidFill>
                  <a:srgbClr val="FFFFFF"/>
                </a:solidFill>
              </a:defRPr>
            </a:pPr>
            <a:endParaRPr sz="900"/>
          </a:p>
        </p:txBody>
      </p:sp>
      <p:sp>
        <p:nvSpPr>
          <p:cNvPr id="2017" name="Shape 2017" descr="椭圆 32"/>
          <p:cNvSpPr/>
          <p:nvPr/>
        </p:nvSpPr>
        <p:spPr>
          <a:xfrm>
            <a:off x="1924531" y="2757019"/>
            <a:ext cx="317501" cy="317501"/>
          </a:xfrm>
          <a:prstGeom prst="ellipse">
            <a:avLst/>
          </a:prstGeom>
          <a:solidFill>
            <a:schemeClr val="accent4">
              <a:lumOff val="12500"/>
            </a:schemeClr>
          </a:solidFill>
          <a:ln w="12700">
            <a:miter lim="400000"/>
          </a:ln>
        </p:spPr>
        <p:txBody>
          <a:bodyPr tIns="45720" bIns="45720" anchor="ctr"/>
          <a:lstStyle/>
          <a:p>
            <a:pPr algn="ctr">
              <a:defRPr>
                <a:solidFill>
                  <a:srgbClr val="FFFFFF"/>
                </a:solidFill>
              </a:defRPr>
            </a:pPr>
            <a:endParaRPr sz="900"/>
          </a:p>
        </p:txBody>
      </p:sp>
      <p:sp>
        <p:nvSpPr>
          <p:cNvPr id="2018" name="Shape 2018" descr="椭圆 33"/>
          <p:cNvSpPr/>
          <p:nvPr/>
        </p:nvSpPr>
        <p:spPr>
          <a:xfrm>
            <a:off x="1924531" y="3343325"/>
            <a:ext cx="317501" cy="317501"/>
          </a:xfrm>
          <a:prstGeom prst="ellipse">
            <a:avLst/>
          </a:prstGeom>
          <a:solidFill>
            <a:schemeClr val="accent4">
              <a:lumOff val="25000"/>
            </a:schemeClr>
          </a:solidFill>
          <a:ln w="12700">
            <a:miter lim="400000"/>
          </a:ln>
        </p:spPr>
        <p:txBody>
          <a:bodyPr tIns="45720" bIns="45720" anchor="ctr"/>
          <a:lstStyle/>
          <a:p>
            <a:pPr algn="ctr">
              <a:defRPr>
                <a:solidFill>
                  <a:srgbClr val="FFFFFF"/>
                </a:solidFill>
              </a:defRPr>
            </a:pPr>
            <a:endParaRPr sz="900"/>
          </a:p>
        </p:txBody>
      </p:sp>
      <p:sp>
        <p:nvSpPr>
          <p:cNvPr id="2019" name="Shape 2019" descr="矩形 36"/>
          <p:cNvSpPr/>
          <p:nvPr/>
        </p:nvSpPr>
        <p:spPr>
          <a:xfrm>
            <a:off x="1924531" y="557693"/>
            <a:ext cx="6148846"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13600" b="0">
                <a:latin typeface="+mn-lt"/>
                <a:ea typeface="+mn-ea"/>
                <a:cs typeface="+mn-cs"/>
                <a:sym typeface="Helvetica"/>
              </a:defRPr>
            </a:lvl1pPr>
          </a:lstStyle>
          <a:p>
            <a:r>
              <a:rPr sz="6800"/>
              <a:t>数据库</a:t>
            </a:r>
          </a:p>
        </p:txBody>
      </p:sp>
      <p:sp>
        <p:nvSpPr>
          <p:cNvPr id="2020" name="Shape 2020" descr="矩形 37"/>
          <p:cNvSpPr/>
          <p:nvPr/>
        </p:nvSpPr>
        <p:spPr>
          <a:xfrm>
            <a:off x="2417696" y="2110964"/>
            <a:ext cx="2976033" cy="461665"/>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gn="just">
              <a:defRPr sz="4800" b="0">
                <a:latin typeface="微软雅黑 Light"/>
                <a:ea typeface="微软雅黑 Light"/>
                <a:cs typeface="微软雅黑 Light"/>
                <a:sym typeface="微软雅黑 Light"/>
              </a:defRPr>
            </a:lvl1pPr>
          </a:lstStyle>
          <a:p>
            <a:r>
              <a:rPr sz="2400"/>
              <a:t>MySQL</a:t>
            </a:r>
          </a:p>
        </p:txBody>
      </p:sp>
      <p:grpSp>
        <p:nvGrpSpPr>
          <p:cNvPr id="2026" name="Group 2026" descr="组合 55"/>
          <p:cNvGrpSpPr/>
          <p:nvPr/>
        </p:nvGrpSpPr>
        <p:grpSpPr>
          <a:xfrm>
            <a:off x="-562979" y="-600900"/>
            <a:ext cx="2287524" cy="2287524"/>
            <a:chOff x="0" y="0"/>
            <a:chExt cx="4575047" cy="4575047"/>
          </a:xfrm>
        </p:grpSpPr>
        <p:sp>
          <p:nvSpPr>
            <p:cNvPr id="2021" name="Shape 2021"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2025" name="Group 2025" descr="组合 57"/>
            <p:cNvGrpSpPr/>
            <p:nvPr/>
          </p:nvGrpSpPr>
          <p:grpSpPr>
            <a:xfrm>
              <a:off x="1506068" y="1506070"/>
              <a:ext cx="1562913" cy="1562910"/>
              <a:chOff x="0" y="0"/>
              <a:chExt cx="1562911" cy="1562909"/>
            </a:xfrm>
          </p:grpSpPr>
          <p:sp>
            <p:nvSpPr>
              <p:cNvPr id="2022" name="Shape 2022"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023" name="Shape 2023"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024" name="Shape 2024"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
        <p:nvSpPr>
          <p:cNvPr id="2027" name="Shape 2027" descr="矩形 37"/>
          <p:cNvSpPr/>
          <p:nvPr/>
        </p:nvSpPr>
        <p:spPr>
          <a:xfrm>
            <a:off x="2416453" y="2677408"/>
            <a:ext cx="2976033" cy="461665"/>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gn="just">
              <a:defRPr sz="4800" b="0">
                <a:latin typeface="微软雅黑 Light"/>
                <a:ea typeface="微软雅黑 Light"/>
                <a:cs typeface="微软雅黑 Light"/>
                <a:sym typeface="微软雅黑 Light"/>
              </a:defRPr>
            </a:lvl1pPr>
          </a:lstStyle>
          <a:p>
            <a:r>
              <a:rPr sz="2400"/>
              <a:t>B树索引</a:t>
            </a:r>
          </a:p>
        </p:txBody>
      </p:sp>
      <p:sp>
        <p:nvSpPr>
          <p:cNvPr id="2028" name="Shape 2028" descr="矩形 37"/>
          <p:cNvSpPr/>
          <p:nvPr/>
        </p:nvSpPr>
        <p:spPr>
          <a:xfrm>
            <a:off x="2417696" y="3260739"/>
            <a:ext cx="2976033" cy="461665"/>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gn="just">
              <a:defRPr sz="4800" b="0">
                <a:latin typeface="微软雅黑 Light"/>
                <a:ea typeface="微软雅黑 Light"/>
                <a:cs typeface="微软雅黑 Light"/>
                <a:sym typeface="微软雅黑 Light"/>
              </a:defRPr>
            </a:lvl1pPr>
          </a:lstStyle>
          <a:p>
            <a:r>
              <a:rPr sz="2400"/>
              <a:t>适当数据冗余</a:t>
            </a:r>
          </a:p>
        </p:txBody>
      </p:sp>
    </p:spTree>
    <p:extLst>
      <p:ext uri="{BB962C8B-B14F-4D97-AF65-F5344CB8AC3E}">
        <p14:creationId xmlns:p14="http://schemas.microsoft.com/office/powerpoint/2010/main" val="342888405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5" name="Group 2045"/>
          <p:cNvGrpSpPr/>
          <p:nvPr/>
        </p:nvGrpSpPr>
        <p:grpSpPr>
          <a:xfrm>
            <a:off x="10712093" y="3644465"/>
            <a:ext cx="1040073" cy="431800"/>
            <a:chOff x="133659" y="51245"/>
            <a:chExt cx="2080142" cy="863596"/>
          </a:xfrm>
        </p:grpSpPr>
        <p:sp>
          <p:nvSpPr>
            <p:cNvPr id="2030" name="Shape 2030"/>
            <p:cNvSpPr/>
            <p:nvPr/>
          </p:nvSpPr>
          <p:spPr>
            <a:xfrm rot="16200000">
              <a:off x="238494" y="-53590"/>
              <a:ext cx="251994"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31" name="Shape 2031"/>
            <p:cNvSpPr/>
            <p:nvPr/>
          </p:nvSpPr>
          <p:spPr>
            <a:xfrm rot="16200000">
              <a:off x="65091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32" name="Shape 2032"/>
            <p:cNvSpPr/>
            <p:nvPr/>
          </p:nvSpPr>
          <p:spPr>
            <a:xfrm rot="16200000">
              <a:off x="105293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33" name="Shape 2033"/>
            <p:cNvSpPr/>
            <p:nvPr/>
          </p:nvSpPr>
          <p:spPr>
            <a:xfrm rot="16200000">
              <a:off x="145495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34" name="Shape 2034"/>
            <p:cNvSpPr/>
            <p:nvPr/>
          </p:nvSpPr>
          <p:spPr>
            <a:xfrm rot="16200000">
              <a:off x="185697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35" name="Shape 2035"/>
            <p:cNvSpPr/>
            <p:nvPr/>
          </p:nvSpPr>
          <p:spPr>
            <a:xfrm rot="16200000">
              <a:off x="24889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36" name="Shape 2036"/>
            <p:cNvSpPr/>
            <p:nvPr/>
          </p:nvSpPr>
          <p:spPr>
            <a:xfrm rot="16200000">
              <a:off x="650910"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37" name="Shape 2037"/>
            <p:cNvSpPr/>
            <p:nvPr/>
          </p:nvSpPr>
          <p:spPr>
            <a:xfrm rot="16200000">
              <a:off x="1052932"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38" name="Shape 2038"/>
            <p:cNvSpPr/>
            <p:nvPr/>
          </p:nvSpPr>
          <p:spPr>
            <a:xfrm rot="16200000">
              <a:off x="145495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39" name="Shape 2039"/>
            <p:cNvSpPr/>
            <p:nvPr/>
          </p:nvSpPr>
          <p:spPr>
            <a:xfrm rot="16200000">
              <a:off x="1856973"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40" name="Shape 2040"/>
            <p:cNvSpPr/>
            <p:nvPr/>
          </p:nvSpPr>
          <p:spPr>
            <a:xfrm rot="16200000">
              <a:off x="24889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41" name="Shape 2041"/>
            <p:cNvSpPr/>
            <p:nvPr/>
          </p:nvSpPr>
          <p:spPr>
            <a:xfrm rot="16200000">
              <a:off x="650910" y="558013"/>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42" name="Shape 2042"/>
            <p:cNvSpPr/>
            <p:nvPr/>
          </p:nvSpPr>
          <p:spPr>
            <a:xfrm rot="16200000">
              <a:off x="105293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43" name="Shape 2043"/>
            <p:cNvSpPr/>
            <p:nvPr/>
          </p:nvSpPr>
          <p:spPr>
            <a:xfrm rot="16200000">
              <a:off x="145495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044" name="Shape 2044"/>
            <p:cNvSpPr/>
            <p:nvPr/>
          </p:nvSpPr>
          <p:spPr>
            <a:xfrm rot="16200000">
              <a:off x="185697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grpSp>
      <p:sp>
        <p:nvSpPr>
          <p:cNvPr id="2046" name="Shape 2046"/>
          <p:cNvSpPr/>
          <p:nvPr/>
        </p:nvSpPr>
        <p:spPr>
          <a:xfrm>
            <a:off x="1864425" y="484481"/>
            <a:ext cx="3749041"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13600" b="0">
                <a:latin typeface="微软雅黑"/>
                <a:ea typeface="微软雅黑"/>
                <a:cs typeface="微软雅黑"/>
                <a:sym typeface="微软雅黑"/>
              </a:defRPr>
            </a:lvl1pPr>
          </a:lstStyle>
          <a:p>
            <a:r>
              <a:rPr sz="6800"/>
              <a:t>前端</a:t>
            </a:r>
          </a:p>
        </p:txBody>
      </p:sp>
      <p:sp>
        <p:nvSpPr>
          <p:cNvPr id="2047" name="Shape 2047"/>
          <p:cNvSpPr/>
          <p:nvPr/>
        </p:nvSpPr>
        <p:spPr>
          <a:xfrm>
            <a:off x="6697274" y="4724911"/>
            <a:ext cx="3337200" cy="1554272"/>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3800" b="0"/>
            </a:pPr>
            <a:r>
              <a:rPr sz="1900"/>
              <a:t>Swift 3.0</a:t>
            </a:r>
          </a:p>
          <a:p>
            <a:pPr>
              <a:defRPr sz="3800" b="0"/>
            </a:pPr>
            <a:r>
              <a:rPr sz="1900"/>
              <a:t>xib 和代码相结合</a:t>
            </a:r>
          </a:p>
          <a:p>
            <a:pPr>
              <a:defRPr sz="3800" b="0"/>
            </a:pPr>
            <a:r>
              <a:rPr sz="1900"/>
              <a:t>数据加载：Alamofire</a:t>
            </a:r>
          </a:p>
          <a:p>
            <a:pPr>
              <a:defRPr sz="3800" b="0"/>
            </a:pPr>
            <a:r>
              <a:rPr sz="1900"/>
              <a:t>下拉加载：MJRefresh</a:t>
            </a:r>
          </a:p>
          <a:p>
            <a:pPr>
              <a:defRPr sz="3800" b="0"/>
            </a:pPr>
            <a:r>
              <a:rPr sz="1900"/>
              <a:t>界面图表：Charts</a:t>
            </a:r>
          </a:p>
        </p:txBody>
      </p:sp>
      <p:pic>
        <p:nvPicPr>
          <p:cNvPr id="2048" name="image7-filtered.png"/>
          <p:cNvPicPr>
            <a:picLocks noChangeAspect="1"/>
          </p:cNvPicPr>
          <p:nvPr/>
        </p:nvPicPr>
        <p:blipFill>
          <a:blip r:embed="rId2">
            <a:extLst/>
          </a:blip>
          <a:srcRect l="12896" t="9444" r="14928" b="4833"/>
          <a:stretch>
            <a:fillRect/>
          </a:stretch>
        </p:blipFill>
        <p:spPr>
          <a:xfrm>
            <a:off x="2233864" y="1557834"/>
            <a:ext cx="7180211" cy="5064775"/>
          </a:xfrm>
          <a:prstGeom prst="rect">
            <a:avLst/>
          </a:prstGeom>
          <a:ln w="12700">
            <a:miter lim="400000"/>
          </a:ln>
        </p:spPr>
      </p:pic>
      <p:grpSp>
        <p:nvGrpSpPr>
          <p:cNvPr id="2054" name="Group 2054" descr="组合 55"/>
          <p:cNvGrpSpPr/>
          <p:nvPr/>
        </p:nvGrpSpPr>
        <p:grpSpPr>
          <a:xfrm>
            <a:off x="-671613" y="-600900"/>
            <a:ext cx="2287524" cy="2287524"/>
            <a:chOff x="0" y="0"/>
            <a:chExt cx="4575047" cy="4575047"/>
          </a:xfrm>
        </p:grpSpPr>
        <p:sp>
          <p:nvSpPr>
            <p:cNvPr id="2049" name="Shape 2049"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2053" name="Group 2053" descr="组合 57"/>
            <p:cNvGrpSpPr/>
            <p:nvPr/>
          </p:nvGrpSpPr>
          <p:grpSpPr>
            <a:xfrm>
              <a:off x="1506068" y="1506070"/>
              <a:ext cx="1562913" cy="1562910"/>
              <a:chOff x="0" y="0"/>
              <a:chExt cx="1562911" cy="1562909"/>
            </a:xfrm>
          </p:grpSpPr>
          <p:sp>
            <p:nvSpPr>
              <p:cNvPr id="2050" name="Shape 2050"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051" name="Shape 2051"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052" name="Shape 2052"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
        <p:nvSpPr>
          <p:cNvPr id="2055" name="Shape 2055" descr="直接连接符 7"/>
          <p:cNvSpPr/>
          <p:nvPr/>
        </p:nvSpPr>
        <p:spPr>
          <a:xfrm>
            <a:off x="6763268" y="1941762"/>
            <a:ext cx="1589978" cy="1"/>
          </a:xfrm>
          <a:prstGeom prst="line">
            <a:avLst/>
          </a:prstGeom>
          <a:ln w="12700">
            <a:solidFill>
              <a:srgbClr val="000000"/>
            </a:solidFill>
            <a:miter/>
          </a:ln>
        </p:spPr>
        <p:txBody>
          <a:bodyPr tIns="45720" bIns="45720"/>
          <a:lstStyle/>
          <a:p>
            <a:endParaRPr sz="900"/>
          </a:p>
        </p:txBody>
      </p:sp>
      <p:grpSp>
        <p:nvGrpSpPr>
          <p:cNvPr id="2060" name="Group 2060" descr="组合 9"/>
          <p:cNvGrpSpPr/>
          <p:nvPr/>
        </p:nvGrpSpPr>
        <p:grpSpPr>
          <a:xfrm>
            <a:off x="6786087" y="1293574"/>
            <a:ext cx="521952" cy="368764"/>
            <a:chOff x="0" y="0"/>
            <a:chExt cx="1043901" cy="737527"/>
          </a:xfrm>
        </p:grpSpPr>
        <p:sp>
          <p:nvSpPr>
            <p:cNvPr id="2056" name="Shape 2056" descr="矩形 10"/>
            <p:cNvSpPr/>
            <p:nvPr/>
          </p:nvSpPr>
          <p:spPr>
            <a:xfrm>
              <a:off x="0" y="-1"/>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57" name="Shape 2057" descr="矩形 11"/>
            <p:cNvSpPr/>
            <p:nvPr/>
          </p:nvSpPr>
          <p:spPr>
            <a:xfrm>
              <a:off x="0" y="210651"/>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58" name="Shape 2058" descr="矩形 12"/>
            <p:cNvSpPr/>
            <p:nvPr/>
          </p:nvSpPr>
          <p:spPr>
            <a:xfrm>
              <a:off x="0" y="421303"/>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59" name="Shape 2059" descr="矩形 13"/>
            <p:cNvSpPr/>
            <p:nvPr/>
          </p:nvSpPr>
          <p:spPr>
            <a:xfrm>
              <a:off x="0" y="631955"/>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grpSp>
      <p:sp>
        <p:nvSpPr>
          <p:cNvPr id="2061" name="Shape 2061" descr="矩形 5"/>
          <p:cNvSpPr/>
          <p:nvPr/>
        </p:nvSpPr>
        <p:spPr>
          <a:xfrm>
            <a:off x="7347223" y="3771424"/>
            <a:ext cx="3310967" cy="646331"/>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7200" b="0">
                <a:latin typeface="微软雅黑 Light"/>
                <a:ea typeface="微软雅黑 Light"/>
                <a:cs typeface="微软雅黑 Light"/>
                <a:sym typeface="微软雅黑 Light"/>
              </a:defRPr>
            </a:lvl1pPr>
          </a:lstStyle>
          <a:p>
            <a:r>
              <a:rPr sz="3600"/>
              <a:t>iOS</a:t>
            </a:r>
          </a:p>
        </p:txBody>
      </p:sp>
      <p:sp>
        <p:nvSpPr>
          <p:cNvPr id="2062" name="Shape 2062" descr="直接连接符 7"/>
          <p:cNvSpPr/>
          <p:nvPr/>
        </p:nvSpPr>
        <p:spPr>
          <a:xfrm>
            <a:off x="6715372" y="4555979"/>
            <a:ext cx="1589978" cy="1"/>
          </a:xfrm>
          <a:prstGeom prst="line">
            <a:avLst/>
          </a:prstGeom>
          <a:ln w="12700">
            <a:solidFill>
              <a:srgbClr val="000000"/>
            </a:solidFill>
            <a:miter/>
          </a:ln>
        </p:spPr>
        <p:txBody>
          <a:bodyPr tIns="45720" bIns="45720"/>
          <a:lstStyle/>
          <a:p>
            <a:endParaRPr sz="900"/>
          </a:p>
        </p:txBody>
      </p:sp>
      <p:pic>
        <p:nvPicPr>
          <p:cNvPr id="2063" name="image6.jpg"/>
          <p:cNvPicPr>
            <a:picLocks noChangeAspect="1"/>
          </p:cNvPicPr>
          <p:nvPr/>
        </p:nvPicPr>
        <p:blipFill>
          <a:blip r:embed="rId3">
            <a:extLst/>
          </a:blip>
          <a:srcRect l="10640" t="7009" r="12061" b="16691"/>
          <a:stretch>
            <a:fillRect/>
          </a:stretch>
        </p:blipFill>
        <p:spPr>
          <a:xfrm>
            <a:off x="8932185" y="1254645"/>
            <a:ext cx="1936402" cy="1075480"/>
          </a:xfrm>
          <a:custGeom>
            <a:avLst/>
            <a:gdLst/>
            <a:ahLst/>
            <a:cxnLst>
              <a:cxn ang="0">
                <a:pos x="wd2" y="hd2"/>
              </a:cxn>
              <a:cxn ang="5400000">
                <a:pos x="wd2" y="hd2"/>
              </a:cxn>
              <a:cxn ang="10800000">
                <a:pos x="wd2" y="hd2"/>
              </a:cxn>
              <a:cxn ang="16200000">
                <a:pos x="wd2" y="hd2"/>
              </a:cxn>
            </a:cxnLst>
            <a:rect l="0" t="0" r="r" b="b"/>
            <a:pathLst>
              <a:path w="21575" h="21547" extrusionOk="0">
                <a:moveTo>
                  <a:pt x="7091" y="13"/>
                </a:moveTo>
                <a:cubicBezTo>
                  <a:pt x="6961" y="75"/>
                  <a:pt x="6732" y="359"/>
                  <a:pt x="6505" y="752"/>
                </a:cubicBezTo>
                <a:cubicBezTo>
                  <a:pt x="6046" y="1545"/>
                  <a:pt x="5900" y="1630"/>
                  <a:pt x="5649" y="1253"/>
                </a:cubicBezTo>
                <a:cubicBezTo>
                  <a:pt x="5483" y="1004"/>
                  <a:pt x="5397" y="656"/>
                  <a:pt x="5457" y="482"/>
                </a:cubicBezTo>
                <a:cubicBezTo>
                  <a:pt x="5554" y="197"/>
                  <a:pt x="5132" y="88"/>
                  <a:pt x="3958" y="88"/>
                </a:cubicBezTo>
                <a:cubicBezTo>
                  <a:pt x="2748" y="88"/>
                  <a:pt x="2571" y="181"/>
                  <a:pt x="2571" y="836"/>
                </a:cubicBezTo>
                <a:cubicBezTo>
                  <a:pt x="2571" y="1205"/>
                  <a:pt x="2450" y="1691"/>
                  <a:pt x="2302" y="1913"/>
                </a:cubicBezTo>
                <a:cubicBezTo>
                  <a:pt x="2153" y="2136"/>
                  <a:pt x="2048" y="2677"/>
                  <a:pt x="2067" y="3118"/>
                </a:cubicBezTo>
                <a:cubicBezTo>
                  <a:pt x="2114" y="4198"/>
                  <a:pt x="1833" y="5169"/>
                  <a:pt x="1473" y="5169"/>
                </a:cubicBezTo>
                <a:cubicBezTo>
                  <a:pt x="1310" y="5169"/>
                  <a:pt x="1094" y="5572"/>
                  <a:pt x="991" y="6064"/>
                </a:cubicBezTo>
                <a:cubicBezTo>
                  <a:pt x="875" y="6611"/>
                  <a:pt x="646" y="6954"/>
                  <a:pt x="400" y="6954"/>
                </a:cubicBezTo>
                <a:cubicBezTo>
                  <a:pt x="66" y="6954"/>
                  <a:pt x="0" y="7190"/>
                  <a:pt x="0" y="8366"/>
                </a:cubicBezTo>
                <a:cubicBezTo>
                  <a:pt x="0" y="9141"/>
                  <a:pt x="88" y="9878"/>
                  <a:pt x="197" y="10000"/>
                </a:cubicBezTo>
                <a:cubicBezTo>
                  <a:pt x="329" y="10147"/>
                  <a:pt x="329" y="10449"/>
                  <a:pt x="192" y="10910"/>
                </a:cubicBezTo>
                <a:cubicBezTo>
                  <a:pt x="16" y="11506"/>
                  <a:pt x="51" y="11606"/>
                  <a:pt x="458" y="11606"/>
                </a:cubicBezTo>
                <a:cubicBezTo>
                  <a:pt x="1168" y="11606"/>
                  <a:pt x="1975" y="13134"/>
                  <a:pt x="2003" y="14536"/>
                </a:cubicBezTo>
                <a:cubicBezTo>
                  <a:pt x="2016" y="15184"/>
                  <a:pt x="2015" y="15893"/>
                  <a:pt x="2001" y="16106"/>
                </a:cubicBezTo>
                <a:cubicBezTo>
                  <a:pt x="1987" y="16320"/>
                  <a:pt x="2199" y="16677"/>
                  <a:pt x="2472" y="16901"/>
                </a:cubicBezTo>
                <a:cubicBezTo>
                  <a:pt x="2916" y="17267"/>
                  <a:pt x="2969" y="17520"/>
                  <a:pt x="2969" y="19327"/>
                </a:cubicBezTo>
                <a:cubicBezTo>
                  <a:pt x="2969" y="20903"/>
                  <a:pt x="3023" y="21263"/>
                  <a:pt x="3217" y="20973"/>
                </a:cubicBezTo>
                <a:cubicBezTo>
                  <a:pt x="3390" y="20713"/>
                  <a:pt x="3560" y="20729"/>
                  <a:pt x="3781" y="21020"/>
                </a:cubicBezTo>
                <a:cubicBezTo>
                  <a:pt x="3974" y="21276"/>
                  <a:pt x="4905" y="21434"/>
                  <a:pt x="6180" y="21434"/>
                </a:cubicBezTo>
                <a:lnTo>
                  <a:pt x="8260" y="21434"/>
                </a:lnTo>
                <a:lnTo>
                  <a:pt x="8223" y="20364"/>
                </a:lnTo>
                <a:cubicBezTo>
                  <a:pt x="8175" y="19086"/>
                  <a:pt x="8422" y="18396"/>
                  <a:pt x="8930" y="18396"/>
                </a:cubicBezTo>
                <a:cubicBezTo>
                  <a:pt x="9319" y="18396"/>
                  <a:pt x="9378" y="17836"/>
                  <a:pt x="9310" y="14639"/>
                </a:cubicBezTo>
                <a:cubicBezTo>
                  <a:pt x="9287" y="13517"/>
                  <a:pt x="9390" y="13013"/>
                  <a:pt x="9786" y="12341"/>
                </a:cubicBezTo>
                <a:cubicBezTo>
                  <a:pt x="10065" y="11868"/>
                  <a:pt x="10292" y="11586"/>
                  <a:pt x="10292" y="11713"/>
                </a:cubicBezTo>
                <a:cubicBezTo>
                  <a:pt x="10292" y="11841"/>
                  <a:pt x="10512" y="11794"/>
                  <a:pt x="10781" y="11610"/>
                </a:cubicBezTo>
                <a:cubicBezTo>
                  <a:pt x="11407" y="11180"/>
                  <a:pt x="11473" y="11414"/>
                  <a:pt x="11499" y="14158"/>
                </a:cubicBezTo>
                <a:cubicBezTo>
                  <a:pt x="11520" y="16304"/>
                  <a:pt x="11565" y="16513"/>
                  <a:pt x="12317" y="17919"/>
                </a:cubicBezTo>
                <a:cubicBezTo>
                  <a:pt x="12953" y="19107"/>
                  <a:pt x="13098" y="19614"/>
                  <a:pt x="13031" y="20428"/>
                </a:cubicBezTo>
                <a:lnTo>
                  <a:pt x="12947" y="21450"/>
                </a:lnTo>
                <a:lnTo>
                  <a:pt x="14343" y="21386"/>
                </a:lnTo>
                <a:cubicBezTo>
                  <a:pt x="15109" y="21351"/>
                  <a:pt x="16516" y="21309"/>
                  <a:pt x="17469" y="21291"/>
                </a:cubicBezTo>
                <a:cubicBezTo>
                  <a:pt x="19063" y="21260"/>
                  <a:pt x="19200" y="21201"/>
                  <a:pt x="19200" y="20543"/>
                </a:cubicBezTo>
                <a:cubicBezTo>
                  <a:pt x="19200" y="19935"/>
                  <a:pt x="19061" y="19820"/>
                  <a:pt x="18260" y="19784"/>
                </a:cubicBezTo>
                <a:cubicBezTo>
                  <a:pt x="17743" y="19761"/>
                  <a:pt x="17216" y="19763"/>
                  <a:pt x="17089" y="19792"/>
                </a:cubicBezTo>
                <a:cubicBezTo>
                  <a:pt x="16667" y="19886"/>
                  <a:pt x="16583" y="19078"/>
                  <a:pt x="16940" y="18365"/>
                </a:cubicBezTo>
                <a:cubicBezTo>
                  <a:pt x="17180" y="17887"/>
                  <a:pt x="17355" y="17781"/>
                  <a:pt x="17493" y="18031"/>
                </a:cubicBezTo>
                <a:cubicBezTo>
                  <a:pt x="17804" y="18592"/>
                  <a:pt x="19230" y="18464"/>
                  <a:pt x="19894" y="17812"/>
                </a:cubicBezTo>
                <a:cubicBezTo>
                  <a:pt x="20221" y="17491"/>
                  <a:pt x="20738" y="16991"/>
                  <a:pt x="21044" y="16703"/>
                </a:cubicBezTo>
                <a:cubicBezTo>
                  <a:pt x="21594" y="16185"/>
                  <a:pt x="21600" y="16144"/>
                  <a:pt x="21561" y="13089"/>
                </a:cubicBezTo>
                <a:cubicBezTo>
                  <a:pt x="21527" y="10373"/>
                  <a:pt x="21475" y="9974"/>
                  <a:pt x="21141" y="9817"/>
                </a:cubicBezTo>
                <a:cubicBezTo>
                  <a:pt x="20932" y="9719"/>
                  <a:pt x="20763" y="9523"/>
                  <a:pt x="20765" y="9383"/>
                </a:cubicBezTo>
                <a:cubicBezTo>
                  <a:pt x="20772" y="8945"/>
                  <a:pt x="19534" y="6877"/>
                  <a:pt x="19211" y="6787"/>
                </a:cubicBezTo>
                <a:cubicBezTo>
                  <a:pt x="18989" y="6726"/>
                  <a:pt x="18901" y="6262"/>
                  <a:pt x="18890" y="5130"/>
                </a:cubicBezTo>
                <a:cubicBezTo>
                  <a:pt x="18866" y="2375"/>
                  <a:pt x="18814" y="2078"/>
                  <a:pt x="18309" y="1663"/>
                </a:cubicBezTo>
                <a:cubicBezTo>
                  <a:pt x="18037" y="1439"/>
                  <a:pt x="17816" y="1008"/>
                  <a:pt x="17816" y="709"/>
                </a:cubicBezTo>
                <a:cubicBezTo>
                  <a:pt x="17816" y="262"/>
                  <a:pt x="17498" y="168"/>
                  <a:pt x="16047" y="168"/>
                </a:cubicBezTo>
                <a:cubicBezTo>
                  <a:pt x="14365" y="168"/>
                  <a:pt x="14277" y="205"/>
                  <a:pt x="14217" y="971"/>
                </a:cubicBezTo>
                <a:cubicBezTo>
                  <a:pt x="14176" y="1490"/>
                  <a:pt x="14028" y="1756"/>
                  <a:pt x="13799" y="1722"/>
                </a:cubicBezTo>
                <a:cubicBezTo>
                  <a:pt x="13571" y="1689"/>
                  <a:pt x="13461" y="1881"/>
                  <a:pt x="13496" y="2259"/>
                </a:cubicBezTo>
                <a:cubicBezTo>
                  <a:pt x="13525" y="2583"/>
                  <a:pt x="13478" y="3054"/>
                  <a:pt x="13390" y="3309"/>
                </a:cubicBezTo>
                <a:cubicBezTo>
                  <a:pt x="13299" y="3568"/>
                  <a:pt x="13328" y="3989"/>
                  <a:pt x="13454" y="4263"/>
                </a:cubicBezTo>
                <a:cubicBezTo>
                  <a:pt x="13597" y="4574"/>
                  <a:pt x="13606" y="4828"/>
                  <a:pt x="13482" y="4967"/>
                </a:cubicBezTo>
                <a:cubicBezTo>
                  <a:pt x="13375" y="5086"/>
                  <a:pt x="13338" y="5734"/>
                  <a:pt x="13398" y="6410"/>
                </a:cubicBezTo>
                <a:cubicBezTo>
                  <a:pt x="13548" y="8074"/>
                  <a:pt x="13356" y="8973"/>
                  <a:pt x="12972" y="8398"/>
                </a:cubicBezTo>
                <a:cubicBezTo>
                  <a:pt x="12810" y="8155"/>
                  <a:pt x="12575" y="8094"/>
                  <a:pt x="12430" y="8258"/>
                </a:cubicBezTo>
                <a:cubicBezTo>
                  <a:pt x="11858" y="8904"/>
                  <a:pt x="11024" y="8385"/>
                  <a:pt x="11212" y="7499"/>
                </a:cubicBezTo>
                <a:cubicBezTo>
                  <a:pt x="11276" y="7196"/>
                  <a:pt x="11142" y="6969"/>
                  <a:pt x="10851" y="6895"/>
                </a:cubicBezTo>
                <a:cubicBezTo>
                  <a:pt x="10555" y="6819"/>
                  <a:pt x="10372" y="6500"/>
                  <a:pt x="10332" y="5996"/>
                </a:cubicBezTo>
                <a:cubicBezTo>
                  <a:pt x="10293" y="5509"/>
                  <a:pt x="10104" y="5175"/>
                  <a:pt x="9834" y="5106"/>
                </a:cubicBezTo>
                <a:cubicBezTo>
                  <a:pt x="9445" y="5006"/>
                  <a:pt x="9396" y="4749"/>
                  <a:pt x="9344" y="2585"/>
                </a:cubicBezTo>
                <a:lnTo>
                  <a:pt x="9286" y="180"/>
                </a:lnTo>
                <a:lnTo>
                  <a:pt x="8296" y="220"/>
                </a:lnTo>
                <a:cubicBezTo>
                  <a:pt x="7752" y="242"/>
                  <a:pt x="7254" y="156"/>
                  <a:pt x="7183" y="29"/>
                </a:cubicBezTo>
                <a:cubicBezTo>
                  <a:pt x="7166" y="-3"/>
                  <a:pt x="7134" y="-8"/>
                  <a:pt x="7091" y="13"/>
                </a:cubicBezTo>
                <a:close/>
                <a:moveTo>
                  <a:pt x="7586" y="2812"/>
                </a:moveTo>
                <a:cubicBezTo>
                  <a:pt x="7671" y="2788"/>
                  <a:pt x="7759" y="2855"/>
                  <a:pt x="7807" y="2995"/>
                </a:cubicBezTo>
                <a:cubicBezTo>
                  <a:pt x="7871" y="3181"/>
                  <a:pt x="7839" y="3428"/>
                  <a:pt x="7736" y="3543"/>
                </a:cubicBezTo>
                <a:cubicBezTo>
                  <a:pt x="7633" y="3658"/>
                  <a:pt x="7497" y="3598"/>
                  <a:pt x="7433" y="3412"/>
                </a:cubicBezTo>
                <a:cubicBezTo>
                  <a:pt x="7370" y="3226"/>
                  <a:pt x="7401" y="2978"/>
                  <a:pt x="7504" y="2863"/>
                </a:cubicBezTo>
                <a:cubicBezTo>
                  <a:pt x="7530" y="2835"/>
                  <a:pt x="7558" y="2820"/>
                  <a:pt x="7586" y="2812"/>
                </a:cubicBezTo>
                <a:close/>
                <a:moveTo>
                  <a:pt x="4157" y="3026"/>
                </a:moveTo>
                <a:cubicBezTo>
                  <a:pt x="4702" y="3026"/>
                  <a:pt x="4866" y="3774"/>
                  <a:pt x="4444" y="4330"/>
                </a:cubicBezTo>
                <a:cubicBezTo>
                  <a:pt x="3976" y="4948"/>
                  <a:pt x="3774" y="4940"/>
                  <a:pt x="3637" y="4295"/>
                </a:cubicBezTo>
                <a:cubicBezTo>
                  <a:pt x="3485" y="3579"/>
                  <a:pt x="3712" y="3026"/>
                  <a:pt x="4157" y="3026"/>
                </a:cubicBezTo>
                <a:close/>
                <a:moveTo>
                  <a:pt x="16164" y="3026"/>
                </a:moveTo>
                <a:cubicBezTo>
                  <a:pt x="17110" y="3026"/>
                  <a:pt x="17458" y="3687"/>
                  <a:pt x="17020" y="4641"/>
                </a:cubicBezTo>
                <a:cubicBezTo>
                  <a:pt x="16701" y="5335"/>
                  <a:pt x="15363" y="5328"/>
                  <a:pt x="15043" y="4633"/>
                </a:cubicBezTo>
                <a:cubicBezTo>
                  <a:pt x="14639" y="3753"/>
                  <a:pt x="15148" y="3026"/>
                  <a:pt x="16164" y="3026"/>
                </a:cubicBezTo>
                <a:close/>
                <a:moveTo>
                  <a:pt x="8972" y="8529"/>
                </a:moveTo>
                <a:cubicBezTo>
                  <a:pt x="9057" y="8505"/>
                  <a:pt x="9145" y="8576"/>
                  <a:pt x="9193" y="8716"/>
                </a:cubicBezTo>
                <a:cubicBezTo>
                  <a:pt x="9257" y="8902"/>
                  <a:pt x="9226" y="9149"/>
                  <a:pt x="9122" y="9264"/>
                </a:cubicBezTo>
                <a:cubicBezTo>
                  <a:pt x="9019" y="9379"/>
                  <a:pt x="8883" y="9319"/>
                  <a:pt x="8820" y="9133"/>
                </a:cubicBezTo>
                <a:cubicBezTo>
                  <a:pt x="8756" y="8947"/>
                  <a:pt x="8787" y="8699"/>
                  <a:pt x="8890" y="8584"/>
                </a:cubicBezTo>
                <a:cubicBezTo>
                  <a:pt x="8916" y="8556"/>
                  <a:pt x="8944" y="8537"/>
                  <a:pt x="8972" y="8529"/>
                </a:cubicBezTo>
                <a:close/>
                <a:moveTo>
                  <a:pt x="7586" y="14608"/>
                </a:moveTo>
                <a:cubicBezTo>
                  <a:pt x="7671" y="14584"/>
                  <a:pt x="7759" y="14651"/>
                  <a:pt x="7807" y="14790"/>
                </a:cubicBezTo>
                <a:cubicBezTo>
                  <a:pt x="7871" y="14977"/>
                  <a:pt x="7839" y="15224"/>
                  <a:pt x="7736" y="15339"/>
                </a:cubicBezTo>
                <a:cubicBezTo>
                  <a:pt x="7633" y="15454"/>
                  <a:pt x="7497" y="15394"/>
                  <a:pt x="7433" y="15208"/>
                </a:cubicBezTo>
                <a:cubicBezTo>
                  <a:pt x="7370" y="15022"/>
                  <a:pt x="7401" y="14778"/>
                  <a:pt x="7504" y="14663"/>
                </a:cubicBezTo>
                <a:cubicBezTo>
                  <a:pt x="7530" y="14634"/>
                  <a:pt x="7558" y="14615"/>
                  <a:pt x="7586" y="14608"/>
                </a:cubicBezTo>
                <a:close/>
                <a:moveTo>
                  <a:pt x="10181" y="19597"/>
                </a:moveTo>
                <a:cubicBezTo>
                  <a:pt x="10113" y="19611"/>
                  <a:pt x="10105" y="19858"/>
                  <a:pt x="10128" y="20416"/>
                </a:cubicBezTo>
                <a:cubicBezTo>
                  <a:pt x="10163" y="21227"/>
                  <a:pt x="10276" y="21485"/>
                  <a:pt x="10626" y="21537"/>
                </a:cubicBezTo>
                <a:cubicBezTo>
                  <a:pt x="10993" y="21592"/>
                  <a:pt x="11071" y="21441"/>
                  <a:pt x="11039" y="20742"/>
                </a:cubicBezTo>
                <a:cubicBezTo>
                  <a:pt x="11018" y="20267"/>
                  <a:pt x="10929" y="19961"/>
                  <a:pt x="10838" y="20062"/>
                </a:cubicBezTo>
                <a:cubicBezTo>
                  <a:pt x="10748" y="20163"/>
                  <a:pt x="10540" y="20050"/>
                  <a:pt x="10378" y="19808"/>
                </a:cubicBezTo>
                <a:cubicBezTo>
                  <a:pt x="10285" y="19668"/>
                  <a:pt x="10223" y="19588"/>
                  <a:pt x="10181" y="19597"/>
                </a:cubicBezTo>
                <a:close/>
              </a:path>
            </a:pathLst>
          </a:custGeom>
          <a:ln w="12700">
            <a:miter lim="400000"/>
          </a:ln>
        </p:spPr>
      </p:pic>
      <p:grpSp>
        <p:nvGrpSpPr>
          <p:cNvPr id="2068" name="Group 2068" descr="组合 9"/>
          <p:cNvGrpSpPr/>
          <p:nvPr/>
        </p:nvGrpSpPr>
        <p:grpSpPr>
          <a:xfrm>
            <a:off x="6738192" y="3907791"/>
            <a:ext cx="521952" cy="368764"/>
            <a:chOff x="0" y="0"/>
            <a:chExt cx="1043901" cy="737527"/>
          </a:xfrm>
        </p:grpSpPr>
        <p:sp>
          <p:nvSpPr>
            <p:cNvPr id="2064" name="Shape 2064" descr="矩形 10"/>
            <p:cNvSpPr/>
            <p:nvPr/>
          </p:nvSpPr>
          <p:spPr>
            <a:xfrm>
              <a:off x="0" y="-1"/>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65" name="Shape 2065" descr="矩形 11"/>
            <p:cNvSpPr/>
            <p:nvPr/>
          </p:nvSpPr>
          <p:spPr>
            <a:xfrm>
              <a:off x="0" y="210651"/>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66" name="Shape 2066" descr="矩形 12"/>
            <p:cNvSpPr/>
            <p:nvPr/>
          </p:nvSpPr>
          <p:spPr>
            <a:xfrm>
              <a:off x="0" y="421303"/>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sp>
          <p:nvSpPr>
            <p:cNvPr id="2067" name="Shape 2067" descr="矩形 13"/>
            <p:cNvSpPr/>
            <p:nvPr/>
          </p:nvSpPr>
          <p:spPr>
            <a:xfrm>
              <a:off x="0" y="631955"/>
              <a:ext cx="1043902" cy="105573"/>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latin typeface="微软雅黑 Light"/>
                  <a:ea typeface="微软雅黑 Light"/>
                  <a:cs typeface="微软雅黑 Light"/>
                  <a:sym typeface="微软雅黑 Light"/>
                </a:defRPr>
              </a:pPr>
              <a:endParaRPr sz="900"/>
            </a:p>
          </p:txBody>
        </p:sp>
      </p:grpSp>
      <p:sp>
        <p:nvSpPr>
          <p:cNvPr id="2069" name="Shape 2069"/>
          <p:cNvSpPr/>
          <p:nvPr/>
        </p:nvSpPr>
        <p:spPr>
          <a:xfrm>
            <a:off x="6710033" y="2110694"/>
            <a:ext cx="5144821" cy="1261884"/>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3800" b="0">
                <a:latin typeface="+mn-lt"/>
                <a:ea typeface="+mn-ea"/>
                <a:cs typeface="+mn-cs"/>
                <a:sym typeface="Helvetica"/>
              </a:defRPr>
            </a:pPr>
            <a:r>
              <a:rPr sz="1900"/>
              <a:t>dva框架：</a:t>
            </a:r>
          </a:p>
          <a:p>
            <a:pPr>
              <a:defRPr sz="3800" b="0">
                <a:latin typeface="+mn-lt"/>
                <a:ea typeface="+mn-ea"/>
                <a:cs typeface="+mn-cs"/>
                <a:sym typeface="Helvetica"/>
              </a:defRPr>
            </a:pPr>
            <a:r>
              <a:rPr sz="1900"/>
              <a:t>react + redux + react-router + redux-sagas</a:t>
            </a:r>
          </a:p>
          <a:p>
            <a:pPr>
              <a:defRPr sz="3800" b="0">
                <a:latin typeface="+mn-lt"/>
                <a:ea typeface="+mn-ea"/>
                <a:cs typeface="+mn-cs"/>
                <a:sym typeface="Helvetica"/>
              </a:defRPr>
            </a:pPr>
            <a:r>
              <a:rPr sz="1900"/>
              <a:t>NPM 包管理</a:t>
            </a:r>
          </a:p>
          <a:p>
            <a:pPr>
              <a:defRPr sz="3800" b="0">
                <a:latin typeface="+mn-lt"/>
                <a:ea typeface="+mn-ea"/>
                <a:cs typeface="+mn-cs"/>
                <a:sym typeface="Helvetica"/>
              </a:defRPr>
            </a:pPr>
            <a:r>
              <a:rPr sz="1900"/>
              <a:t>Sass</a:t>
            </a:r>
          </a:p>
        </p:txBody>
      </p:sp>
      <p:sp>
        <p:nvSpPr>
          <p:cNvPr id="2070" name="Shape 2070" descr="矩形 5"/>
          <p:cNvSpPr/>
          <p:nvPr/>
        </p:nvSpPr>
        <p:spPr>
          <a:xfrm>
            <a:off x="7437680" y="1161164"/>
            <a:ext cx="1364863" cy="646331"/>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7200" b="0">
                <a:latin typeface="微软雅黑 Light"/>
                <a:ea typeface="微软雅黑 Light"/>
                <a:cs typeface="微软雅黑 Light"/>
                <a:sym typeface="微软雅黑 Light"/>
              </a:defRPr>
            </a:lvl1pPr>
          </a:lstStyle>
          <a:p>
            <a:r>
              <a:rPr sz="3600"/>
              <a:t>Web</a:t>
            </a:r>
          </a:p>
        </p:txBody>
      </p:sp>
    </p:spTree>
    <p:extLst>
      <p:ext uri="{BB962C8B-B14F-4D97-AF65-F5344CB8AC3E}">
        <p14:creationId xmlns:p14="http://schemas.microsoft.com/office/powerpoint/2010/main" val="1169307037"/>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95798 -0.033414" pathEditMode="relative">
                                      <p:cBhvr>
                                        <p:cTn id="6" dur="1000" fill="hold"/>
                                        <p:tgtEl>
                                          <p:spTgt spid="2048"/>
                                        </p:tgtEl>
                                        <p:attrNameLst>
                                          <p:attrName>ppt_x</p:attrName>
                                          <p:attrName>ppt_y</p:attrName>
                                        </p:attrNameLst>
                                      </p:cBhvr>
                                    </p:animMotion>
                                  </p:childTnLst>
                                </p:cTn>
                              </p:par>
                            </p:childTnLst>
                          </p:cTn>
                        </p:par>
                        <p:par>
                          <p:cTn id="7" fill="hold">
                            <p:stCondLst>
                              <p:cond delay="0"/>
                            </p:stCondLst>
                            <p:childTnLst>
                              <p:par>
                                <p:cTn id="8" presetID="6" presetClass="emph" presetSubtype="0" accel="50000" decel="50000" fill="hold" grpId="0" nodeType="withEffect">
                                  <p:stCondLst>
                                    <p:cond delay="0"/>
                                  </p:stCondLst>
                                  <p:childTnLst>
                                    <p:animScale>
                                      <p:cBhvr>
                                        <p:cTn id="9" dur="1000" fill="hold"/>
                                        <p:tgtEl>
                                          <p:spTgt spid="2048"/>
                                        </p:tgtEl>
                                      </p:cBhvr>
                                      <p:by x="80814" y="80814"/>
                                    </p:animScale>
                                  </p:childTnLst>
                                </p:cTn>
                              </p:par>
                            </p:childTnLst>
                          </p:cTn>
                        </p:par>
                        <p:par>
                          <p:cTn id="10" fill="hold">
                            <p:stCondLst>
                              <p:cond delay="1000"/>
                            </p:stCondLst>
                            <p:childTnLst>
                              <p:par>
                                <p:cTn id="11" presetID="2" presetClass="entr" presetSubtype="2" fill="hold" grpId="0" nodeType="afterEffect">
                                  <p:stCondLst>
                                    <p:cond delay="0"/>
                                  </p:stCondLst>
                                  <p:iterate>
                                    <p:tmAbs val="0"/>
                                  </p:iterate>
                                  <p:childTnLst>
                                    <p:set>
                                      <p:cBhvr>
                                        <p:cTn id="12" fill="hold"/>
                                        <p:tgtEl>
                                          <p:spTgt spid="2060"/>
                                        </p:tgtEl>
                                        <p:attrNameLst>
                                          <p:attrName>style.visibility</p:attrName>
                                        </p:attrNameLst>
                                      </p:cBhvr>
                                      <p:to>
                                        <p:strVal val="visible"/>
                                      </p:to>
                                    </p:set>
                                    <p:anim calcmode="lin" valueType="num">
                                      <p:cBhvr>
                                        <p:cTn id="13" dur="1000" fill="hold"/>
                                        <p:tgtEl>
                                          <p:spTgt spid="2060"/>
                                        </p:tgtEl>
                                        <p:attrNameLst>
                                          <p:attrName>ppt_x</p:attrName>
                                        </p:attrNameLst>
                                      </p:cBhvr>
                                      <p:tavLst>
                                        <p:tav tm="0">
                                          <p:val>
                                            <p:strVal val="1+#ppt_w/2"/>
                                          </p:val>
                                        </p:tav>
                                        <p:tav tm="100000">
                                          <p:val>
                                            <p:strVal val="#ppt_x"/>
                                          </p:val>
                                        </p:tav>
                                      </p:tavLst>
                                    </p:anim>
                                    <p:anim calcmode="lin" valueType="num">
                                      <p:cBhvr>
                                        <p:cTn id="14" dur="1000" fill="hold"/>
                                        <p:tgtEl>
                                          <p:spTgt spid="2060"/>
                                        </p:tgtEl>
                                        <p:attrNameLst>
                                          <p:attrName>ppt_y</p:attrName>
                                        </p:attrNameLst>
                                      </p:cBhvr>
                                      <p:tavLst>
                                        <p:tav tm="0">
                                          <p:val>
                                            <p:strVal val="#ppt_y"/>
                                          </p:val>
                                        </p:tav>
                                        <p:tav tm="100000">
                                          <p:val>
                                            <p:strVal val="#ppt_y"/>
                                          </p:val>
                                        </p:tav>
                                      </p:tavLst>
                                    </p:anim>
                                  </p:childTnLst>
                                </p:cTn>
                              </p:par>
                            </p:childTnLst>
                          </p:cTn>
                        </p:par>
                        <p:par>
                          <p:cTn id="15" fill="hold">
                            <p:stCondLst>
                              <p:cond delay="2000"/>
                            </p:stCondLst>
                            <p:childTnLst>
                              <p:par>
                                <p:cTn id="16" presetID="2" presetClass="entr" presetSubtype="2" fill="hold" grpId="0" nodeType="afterEffect">
                                  <p:stCondLst>
                                    <p:cond delay="0"/>
                                  </p:stCondLst>
                                  <p:iterate>
                                    <p:tmAbs val="0"/>
                                  </p:iterate>
                                  <p:childTnLst>
                                    <p:set>
                                      <p:cBhvr>
                                        <p:cTn id="17" fill="hold"/>
                                        <p:tgtEl>
                                          <p:spTgt spid="2070"/>
                                        </p:tgtEl>
                                        <p:attrNameLst>
                                          <p:attrName>style.visibility</p:attrName>
                                        </p:attrNameLst>
                                      </p:cBhvr>
                                      <p:to>
                                        <p:strVal val="visible"/>
                                      </p:to>
                                    </p:set>
                                    <p:anim calcmode="lin" valueType="num">
                                      <p:cBhvr>
                                        <p:cTn id="18" dur="1000" fill="hold"/>
                                        <p:tgtEl>
                                          <p:spTgt spid="2070"/>
                                        </p:tgtEl>
                                        <p:attrNameLst>
                                          <p:attrName>ppt_x</p:attrName>
                                        </p:attrNameLst>
                                      </p:cBhvr>
                                      <p:tavLst>
                                        <p:tav tm="0">
                                          <p:val>
                                            <p:strVal val="1+#ppt_w/2"/>
                                          </p:val>
                                        </p:tav>
                                        <p:tav tm="100000">
                                          <p:val>
                                            <p:strVal val="#ppt_x"/>
                                          </p:val>
                                        </p:tav>
                                      </p:tavLst>
                                    </p:anim>
                                    <p:anim calcmode="lin" valueType="num">
                                      <p:cBhvr>
                                        <p:cTn id="19" dur="1000" fill="hold"/>
                                        <p:tgtEl>
                                          <p:spTgt spid="2070"/>
                                        </p:tgtEl>
                                        <p:attrNameLst>
                                          <p:attrName>ppt_y</p:attrName>
                                        </p:attrNameLst>
                                      </p:cBhvr>
                                      <p:tavLst>
                                        <p:tav tm="0">
                                          <p:val>
                                            <p:strVal val="#ppt_y"/>
                                          </p:val>
                                        </p:tav>
                                        <p:tav tm="100000">
                                          <p:val>
                                            <p:strVal val="#ppt_y"/>
                                          </p:val>
                                        </p:tav>
                                      </p:tavLst>
                                    </p:anim>
                                  </p:childTnLst>
                                </p:cTn>
                              </p:par>
                            </p:childTnLst>
                          </p:cTn>
                        </p:par>
                        <p:par>
                          <p:cTn id="20" fill="hold">
                            <p:stCondLst>
                              <p:cond delay="3000"/>
                            </p:stCondLst>
                            <p:childTnLst>
                              <p:par>
                                <p:cTn id="21" presetID="2" presetClass="entr" presetSubtype="2" fill="hold" grpId="0" nodeType="afterEffect">
                                  <p:stCondLst>
                                    <p:cond delay="0"/>
                                  </p:stCondLst>
                                  <p:iterate>
                                    <p:tmAbs val="0"/>
                                  </p:iterate>
                                  <p:childTnLst>
                                    <p:set>
                                      <p:cBhvr>
                                        <p:cTn id="22" fill="hold"/>
                                        <p:tgtEl>
                                          <p:spTgt spid="2055"/>
                                        </p:tgtEl>
                                        <p:attrNameLst>
                                          <p:attrName>style.visibility</p:attrName>
                                        </p:attrNameLst>
                                      </p:cBhvr>
                                      <p:to>
                                        <p:strVal val="visible"/>
                                      </p:to>
                                    </p:set>
                                    <p:anim calcmode="lin" valueType="num">
                                      <p:cBhvr>
                                        <p:cTn id="23" dur="1000" fill="hold"/>
                                        <p:tgtEl>
                                          <p:spTgt spid="2055"/>
                                        </p:tgtEl>
                                        <p:attrNameLst>
                                          <p:attrName>ppt_x</p:attrName>
                                        </p:attrNameLst>
                                      </p:cBhvr>
                                      <p:tavLst>
                                        <p:tav tm="0">
                                          <p:val>
                                            <p:strVal val="1+#ppt_w/2"/>
                                          </p:val>
                                        </p:tav>
                                        <p:tav tm="100000">
                                          <p:val>
                                            <p:strVal val="#ppt_x"/>
                                          </p:val>
                                        </p:tav>
                                      </p:tavLst>
                                    </p:anim>
                                    <p:anim calcmode="lin" valueType="num">
                                      <p:cBhvr>
                                        <p:cTn id="24" dur="1000" fill="hold"/>
                                        <p:tgtEl>
                                          <p:spTgt spid="2055"/>
                                        </p:tgtEl>
                                        <p:attrNameLst>
                                          <p:attrName>ppt_y</p:attrName>
                                        </p:attrNameLst>
                                      </p:cBhvr>
                                      <p:tavLst>
                                        <p:tav tm="0">
                                          <p:val>
                                            <p:strVal val="#ppt_y"/>
                                          </p:val>
                                        </p:tav>
                                        <p:tav tm="100000">
                                          <p:val>
                                            <p:strVal val="#ppt_y"/>
                                          </p:val>
                                        </p:tav>
                                      </p:tavLst>
                                    </p:anim>
                                  </p:childTnLst>
                                </p:cTn>
                              </p:par>
                            </p:childTnLst>
                          </p:cTn>
                        </p:par>
                        <p:par>
                          <p:cTn id="25" fill="hold">
                            <p:stCondLst>
                              <p:cond delay="4000"/>
                            </p:stCondLst>
                            <p:childTnLst>
                              <p:par>
                                <p:cTn id="26" presetID="2" presetClass="entr" presetSubtype="2" fill="hold" grpId="0" nodeType="afterEffect">
                                  <p:stCondLst>
                                    <p:cond delay="0"/>
                                  </p:stCondLst>
                                  <p:iterate>
                                    <p:tmAbs val="0"/>
                                  </p:iterate>
                                  <p:childTnLst>
                                    <p:set>
                                      <p:cBhvr>
                                        <p:cTn id="27" fill="hold"/>
                                        <p:tgtEl>
                                          <p:spTgt spid="2068"/>
                                        </p:tgtEl>
                                        <p:attrNameLst>
                                          <p:attrName>style.visibility</p:attrName>
                                        </p:attrNameLst>
                                      </p:cBhvr>
                                      <p:to>
                                        <p:strVal val="visible"/>
                                      </p:to>
                                    </p:set>
                                    <p:anim calcmode="lin" valueType="num">
                                      <p:cBhvr>
                                        <p:cTn id="28" dur="1000" fill="hold"/>
                                        <p:tgtEl>
                                          <p:spTgt spid="2068"/>
                                        </p:tgtEl>
                                        <p:attrNameLst>
                                          <p:attrName>ppt_x</p:attrName>
                                        </p:attrNameLst>
                                      </p:cBhvr>
                                      <p:tavLst>
                                        <p:tav tm="0">
                                          <p:val>
                                            <p:strVal val="1+#ppt_w/2"/>
                                          </p:val>
                                        </p:tav>
                                        <p:tav tm="100000">
                                          <p:val>
                                            <p:strVal val="#ppt_x"/>
                                          </p:val>
                                        </p:tav>
                                      </p:tavLst>
                                    </p:anim>
                                    <p:anim calcmode="lin" valueType="num">
                                      <p:cBhvr>
                                        <p:cTn id="29" dur="1000" fill="hold"/>
                                        <p:tgtEl>
                                          <p:spTgt spid="2068"/>
                                        </p:tgtEl>
                                        <p:attrNameLst>
                                          <p:attrName>ppt_y</p:attrName>
                                        </p:attrNameLst>
                                      </p:cBhvr>
                                      <p:tavLst>
                                        <p:tav tm="0">
                                          <p:val>
                                            <p:strVal val="#ppt_y"/>
                                          </p:val>
                                        </p:tav>
                                        <p:tav tm="100000">
                                          <p:val>
                                            <p:strVal val="#ppt_y"/>
                                          </p:val>
                                        </p:tav>
                                      </p:tavLst>
                                    </p:anim>
                                  </p:childTnLst>
                                </p:cTn>
                              </p:par>
                            </p:childTnLst>
                          </p:cTn>
                        </p:par>
                        <p:par>
                          <p:cTn id="30" fill="hold">
                            <p:stCondLst>
                              <p:cond delay="5000"/>
                            </p:stCondLst>
                            <p:childTnLst>
                              <p:par>
                                <p:cTn id="31" presetID="2" presetClass="entr" presetSubtype="2" fill="hold" grpId="0" nodeType="afterEffect">
                                  <p:stCondLst>
                                    <p:cond delay="0"/>
                                  </p:stCondLst>
                                  <p:iterate>
                                    <p:tmAbs val="0"/>
                                  </p:iterate>
                                  <p:childTnLst>
                                    <p:set>
                                      <p:cBhvr>
                                        <p:cTn id="32" fill="hold"/>
                                        <p:tgtEl>
                                          <p:spTgt spid="2061"/>
                                        </p:tgtEl>
                                        <p:attrNameLst>
                                          <p:attrName>style.visibility</p:attrName>
                                        </p:attrNameLst>
                                      </p:cBhvr>
                                      <p:to>
                                        <p:strVal val="visible"/>
                                      </p:to>
                                    </p:set>
                                    <p:anim calcmode="lin" valueType="num">
                                      <p:cBhvr>
                                        <p:cTn id="33" dur="1000" fill="hold"/>
                                        <p:tgtEl>
                                          <p:spTgt spid="2061"/>
                                        </p:tgtEl>
                                        <p:attrNameLst>
                                          <p:attrName>ppt_x</p:attrName>
                                        </p:attrNameLst>
                                      </p:cBhvr>
                                      <p:tavLst>
                                        <p:tav tm="0">
                                          <p:val>
                                            <p:strVal val="1+#ppt_w/2"/>
                                          </p:val>
                                        </p:tav>
                                        <p:tav tm="100000">
                                          <p:val>
                                            <p:strVal val="#ppt_x"/>
                                          </p:val>
                                        </p:tav>
                                      </p:tavLst>
                                    </p:anim>
                                    <p:anim calcmode="lin" valueType="num">
                                      <p:cBhvr>
                                        <p:cTn id="34" dur="1000" fill="hold"/>
                                        <p:tgtEl>
                                          <p:spTgt spid="2061"/>
                                        </p:tgtEl>
                                        <p:attrNameLst>
                                          <p:attrName>ppt_y</p:attrName>
                                        </p:attrNameLst>
                                      </p:cBhvr>
                                      <p:tavLst>
                                        <p:tav tm="0">
                                          <p:val>
                                            <p:strVal val="#ppt_y"/>
                                          </p:val>
                                        </p:tav>
                                        <p:tav tm="100000">
                                          <p:val>
                                            <p:strVal val="#ppt_y"/>
                                          </p:val>
                                        </p:tav>
                                      </p:tavLst>
                                    </p:anim>
                                  </p:childTnLst>
                                </p:cTn>
                              </p:par>
                            </p:childTnLst>
                          </p:cTn>
                        </p:par>
                        <p:par>
                          <p:cTn id="35" fill="hold">
                            <p:stCondLst>
                              <p:cond delay="6000"/>
                            </p:stCondLst>
                            <p:childTnLst>
                              <p:par>
                                <p:cTn id="36" presetID="2" presetClass="entr" presetSubtype="2" fill="hold" grpId="0" nodeType="afterEffect">
                                  <p:stCondLst>
                                    <p:cond delay="0"/>
                                  </p:stCondLst>
                                  <p:iterate>
                                    <p:tmAbs val="0"/>
                                  </p:iterate>
                                  <p:childTnLst>
                                    <p:set>
                                      <p:cBhvr>
                                        <p:cTn id="37" fill="hold"/>
                                        <p:tgtEl>
                                          <p:spTgt spid="2062"/>
                                        </p:tgtEl>
                                        <p:attrNameLst>
                                          <p:attrName>style.visibility</p:attrName>
                                        </p:attrNameLst>
                                      </p:cBhvr>
                                      <p:to>
                                        <p:strVal val="visible"/>
                                      </p:to>
                                    </p:set>
                                    <p:anim calcmode="lin" valueType="num">
                                      <p:cBhvr>
                                        <p:cTn id="38" dur="1000" fill="hold"/>
                                        <p:tgtEl>
                                          <p:spTgt spid="2062"/>
                                        </p:tgtEl>
                                        <p:attrNameLst>
                                          <p:attrName>ppt_x</p:attrName>
                                        </p:attrNameLst>
                                      </p:cBhvr>
                                      <p:tavLst>
                                        <p:tav tm="0">
                                          <p:val>
                                            <p:strVal val="1+#ppt_w/2"/>
                                          </p:val>
                                        </p:tav>
                                        <p:tav tm="100000">
                                          <p:val>
                                            <p:strVal val="#ppt_x"/>
                                          </p:val>
                                        </p:tav>
                                      </p:tavLst>
                                    </p:anim>
                                    <p:anim calcmode="lin" valueType="num">
                                      <p:cBhvr>
                                        <p:cTn id="39" dur="1000" fill="hold"/>
                                        <p:tgtEl>
                                          <p:spTgt spid="2062"/>
                                        </p:tgtEl>
                                        <p:attrNameLst>
                                          <p:attrName>ppt_y</p:attrName>
                                        </p:attrNameLst>
                                      </p:cBhvr>
                                      <p:tavLst>
                                        <p:tav tm="0">
                                          <p:val>
                                            <p:strVal val="#ppt_y"/>
                                          </p:val>
                                        </p:tav>
                                        <p:tav tm="100000">
                                          <p:val>
                                            <p:strVal val="#ppt_y"/>
                                          </p:val>
                                        </p:tav>
                                      </p:tavLst>
                                    </p:anim>
                                  </p:childTnLst>
                                </p:cTn>
                              </p:par>
                            </p:childTnLst>
                          </p:cTn>
                        </p:par>
                        <p:par>
                          <p:cTn id="40" fill="hold">
                            <p:stCondLst>
                              <p:cond delay="7000"/>
                            </p:stCondLst>
                            <p:childTnLst>
                              <p:par>
                                <p:cTn id="41" presetID="2" presetClass="entr" presetSubtype="2" fill="hold" grpId="0" nodeType="afterEffect">
                                  <p:stCondLst>
                                    <p:cond delay="0"/>
                                  </p:stCondLst>
                                  <p:iterate>
                                    <p:tmAbs val="0"/>
                                  </p:iterate>
                                  <p:childTnLst>
                                    <p:set>
                                      <p:cBhvr>
                                        <p:cTn id="42" fill="hold"/>
                                        <p:tgtEl>
                                          <p:spTgt spid="2069"/>
                                        </p:tgtEl>
                                        <p:attrNameLst>
                                          <p:attrName>style.visibility</p:attrName>
                                        </p:attrNameLst>
                                      </p:cBhvr>
                                      <p:to>
                                        <p:strVal val="visible"/>
                                      </p:to>
                                    </p:set>
                                    <p:anim calcmode="lin" valueType="num">
                                      <p:cBhvr>
                                        <p:cTn id="43" dur="1000" fill="hold"/>
                                        <p:tgtEl>
                                          <p:spTgt spid="2069"/>
                                        </p:tgtEl>
                                        <p:attrNameLst>
                                          <p:attrName>ppt_x</p:attrName>
                                        </p:attrNameLst>
                                      </p:cBhvr>
                                      <p:tavLst>
                                        <p:tav tm="0">
                                          <p:val>
                                            <p:strVal val="1+#ppt_w/2"/>
                                          </p:val>
                                        </p:tav>
                                        <p:tav tm="100000">
                                          <p:val>
                                            <p:strVal val="#ppt_x"/>
                                          </p:val>
                                        </p:tav>
                                      </p:tavLst>
                                    </p:anim>
                                    <p:anim calcmode="lin" valueType="num">
                                      <p:cBhvr>
                                        <p:cTn id="44" dur="1000" fill="hold"/>
                                        <p:tgtEl>
                                          <p:spTgt spid="2069"/>
                                        </p:tgtEl>
                                        <p:attrNameLst>
                                          <p:attrName>ppt_y</p:attrName>
                                        </p:attrNameLst>
                                      </p:cBhvr>
                                      <p:tavLst>
                                        <p:tav tm="0">
                                          <p:val>
                                            <p:strVal val="#ppt_y"/>
                                          </p:val>
                                        </p:tav>
                                        <p:tav tm="100000">
                                          <p:val>
                                            <p:strVal val="#ppt_y"/>
                                          </p:val>
                                        </p:tav>
                                      </p:tavLst>
                                    </p:anim>
                                  </p:childTnLst>
                                </p:cTn>
                              </p:par>
                            </p:childTnLst>
                          </p:cTn>
                        </p:par>
                        <p:par>
                          <p:cTn id="45" fill="hold">
                            <p:stCondLst>
                              <p:cond delay="8000"/>
                            </p:stCondLst>
                            <p:childTnLst>
                              <p:par>
                                <p:cTn id="46" presetID="2" presetClass="entr" presetSubtype="2" fill="hold" grpId="0" nodeType="afterEffect">
                                  <p:stCondLst>
                                    <p:cond delay="0"/>
                                  </p:stCondLst>
                                  <p:iterate>
                                    <p:tmAbs val="0"/>
                                  </p:iterate>
                                  <p:childTnLst>
                                    <p:set>
                                      <p:cBhvr>
                                        <p:cTn id="47" fill="hold"/>
                                        <p:tgtEl>
                                          <p:spTgt spid="2063"/>
                                        </p:tgtEl>
                                        <p:attrNameLst>
                                          <p:attrName>style.visibility</p:attrName>
                                        </p:attrNameLst>
                                      </p:cBhvr>
                                      <p:to>
                                        <p:strVal val="visible"/>
                                      </p:to>
                                    </p:set>
                                    <p:anim calcmode="lin" valueType="num">
                                      <p:cBhvr>
                                        <p:cTn id="48" dur="1000" fill="hold"/>
                                        <p:tgtEl>
                                          <p:spTgt spid="2063"/>
                                        </p:tgtEl>
                                        <p:attrNameLst>
                                          <p:attrName>ppt_x</p:attrName>
                                        </p:attrNameLst>
                                      </p:cBhvr>
                                      <p:tavLst>
                                        <p:tav tm="0">
                                          <p:val>
                                            <p:strVal val="1+#ppt_w/2"/>
                                          </p:val>
                                        </p:tav>
                                        <p:tav tm="100000">
                                          <p:val>
                                            <p:strVal val="#ppt_x"/>
                                          </p:val>
                                        </p:tav>
                                      </p:tavLst>
                                    </p:anim>
                                    <p:anim calcmode="lin" valueType="num">
                                      <p:cBhvr>
                                        <p:cTn id="49" dur="1000" fill="hold"/>
                                        <p:tgtEl>
                                          <p:spTgt spid="2063"/>
                                        </p:tgtEl>
                                        <p:attrNameLst>
                                          <p:attrName>ppt_y</p:attrName>
                                        </p:attrNameLst>
                                      </p:cBhvr>
                                      <p:tavLst>
                                        <p:tav tm="0">
                                          <p:val>
                                            <p:strVal val="#ppt_y"/>
                                          </p:val>
                                        </p:tav>
                                        <p:tav tm="100000">
                                          <p:val>
                                            <p:strVal val="#ppt_y"/>
                                          </p:val>
                                        </p:tav>
                                      </p:tavLst>
                                    </p:anim>
                                  </p:childTnLst>
                                </p:cTn>
                              </p:par>
                            </p:childTnLst>
                          </p:cTn>
                        </p:par>
                        <p:par>
                          <p:cTn id="50" fill="hold">
                            <p:stCondLst>
                              <p:cond delay="9000"/>
                            </p:stCondLst>
                            <p:childTnLst>
                              <p:par>
                                <p:cTn id="51" presetID="2" presetClass="entr" presetSubtype="2" fill="hold" grpId="0" nodeType="afterEffect">
                                  <p:stCondLst>
                                    <p:cond delay="0"/>
                                  </p:stCondLst>
                                  <p:iterate>
                                    <p:tmAbs val="0"/>
                                  </p:iterate>
                                  <p:childTnLst>
                                    <p:set>
                                      <p:cBhvr>
                                        <p:cTn id="52" fill="hold"/>
                                        <p:tgtEl>
                                          <p:spTgt spid="2047"/>
                                        </p:tgtEl>
                                        <p:attrNameLst>
                                          <p:attrName>style.visibility</p:attrName>
                                        </p:attrNameLst>
                                      </p:cBhvr>
                                      <p:to>
                                        <p:strVal val="visible"/>
                                      </p:to>
                                    </p:set>
                                    <p:anim calcmode="lin" valueType="num">
                                      <p:cBhvr>
                                        <p:cTn id="53" dur="1000" fill="hold"/>
                                        <p:tgtEl>
                                          <p:spTgt spid="2047"/>
                                        </p:tgtEl>
                                        <p:attrNameLst>
                                          <p:attrName>ppt_x</p:attrName>
                                        </p:attrNameLst>
                                      </p:cBhvr>
                                      <p:tavLst>
                                        <p:tav tm="0">
                                          <p:val>
                                            <p:strVal val="1+#ppt_w/2"/>
                                          </p:val>
                                        </p:tav>
                                        <p:tav tm="100000">
                                          <p:val>
                                            <p:strVal val="#ppt_x"/>
                                          </p:val>
                                        </p:tav>
                                      </p:tavLst>
                                    </p:anim>
                                    <p:anim calcmode="lin" valueType="num">
                                      <p:cBhvr>
                                        <p:cTn id="54" dur="1000" fill="hold"/>
                                        <p:tgtEl>
                                          <p:spTgt spid="20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7" grpId="0" animBg="1" advAuto="0"/>
      <p:bldP spid="2048" grpId="0" animBg="1" advAuto="0"/>
      <p:bldP spid="2055" grpId="0" animBg="1" advAuto="0"/>
      <p:bldP spid="2060" grpId="0" animBg="1" advAuto="0"/>
      <p:bldP spid="2061" grpId="0" animBg="1" advAuto="0"/>
      <p:bldP spid="2062" grpId="0" animBg="1" advAuto="0"/>
      <p:bldP spid="2063" grpId="0" animBg="1" advAuto="0"/>
      <p:bldP spid="2068" grpId="0" animBg="1" advAuto="0"/>
      <p:bldP spid="2069" grpId="0" animBg="1" advAuto="0"/>
      <p:bldP spid="2070"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 name="Shape 2072"/>
          <p:cNvSpPr/>
          <p:nvPr/>
        </p:nvSpPr>
        <p:spPr>
          <a:xfrm>
            <a:off x="5926941" y="1488903"/>
            <a:ext cx="6441826" cy="2780678"/>
          </a:xfrm>
          <a:prstGeom prst="rect">
            <a:avLst/>
          </a:prstGeom>
          <a:solidFill>
            <a:schemeClr val="accent4">
              <a:lumOff val="25000"/>
              <a:alpha val="13049"/>
            </a:schemeClr>
          </a:solidFill>
          <a:ln w="12700">
            <a:miter lim="400000"/>
          </a:ln>
        </p:spPr>
        <p:txBody>
          <a:bodyPr tIns="45720" bIns="45720" anchor="ctr"/>
          <a:lstStyle/>
          <a:p>
            <a:endParaRPr sz="900"/>
          </a:p>
        </p:txBody>
      </p:sp>
      <p:sp>
        <p:nvSpPr>
          <p:cNvPr id="2073" name="Shape 2073"/>
          <p:cNvSpPr/>
          <p:nvPr/>
        </p:nvSpPr>
        <p:spPr>
          <a:xfrm>
            <a:off x="-496286" y="4269210"/>
            <a:ext cx="6441826" cy="2725774"/>
          </a:xfrm>
          <a:prstGeom prst="rect">
            <a:avLst/>
          </a:prstGeom>
          <a:solidFill>
            <a:schemeClr val="accent4">
              <a:lumOff val="25000"/>
              <a:alpha val="13049"/>
            </a:schemeClr>
          </a:solidFill>
          <a:ln w="12700">
            <a:miter lim="400000"/>
          </a:ln>
        </p:spPr>
        <p:txBody>
          <a:bodyPr tIns="45720" bIns="45720" anchor="ctr"/>
          <a:lstStyle/>
          <a:p>
            <a:endParaRPr sz="900"/>
          </a:p>
        </p:txBody>
      </p:sp>
      <p:sp>
        <p:nvSpPr>
          <p:cNvPr id="2074" name="Shape 2074" descr="正文"/>
          <p:cNvSpPr/>
          <p:nvPr/>
        </p:nvSpPr>
        <p:spPr>
          <a:xfrm>
            <a:off x="3133156" y="2557220"/>
            <a:ext cx="2145394" cy="1495794"/>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nSpc>
                <a:spcPct val="120000"/>
              </a:lnSpc>
              <a:defRPr sz="3800" b="0">
                <a:latin typeface="微软雅黑 Light"/>
                <a:ea typeface="微软雅黑 Light"/>
                <a:cs typeface="微软雅黑 Light"/>
                <a:sym typeface="微软雅黑 Light"/>
              </a:defRPr>
            </a:pPr>
            <a:r>
              <a:rPr sz="1900"/>
              <a:t>Junit4</a:t>
            </a:r>
          </a:p>
          <a:p>
            <a:pPr>
              <a:lnSpc>
                <a:spcPct val="120000"/>
              </a:lnSpc>
              <a:defRPr sz="3800" b="0">
                <a:latin typeface="微软雅黑 Light"/>
                <a:ea typeface="微软雅黑 Light"/>
                <a:cs typeface="微软雅黑 Light"/>
                <a:sym typeface="微软雅黑 Light"/>
              </a:defRPr>
            </a:pPr>
            <a:r>
              <a:rPr sz="1900"/>
              <a:t>TestDriver </a:t>
            </a:r>
          </a:p>
          <a:p>
            <a:pPr>
              <a:lnSpc>
                <a:spcPct val="120000"/>
              </a:lnSpc>
              <a:defRPr sz="3800" b="0">
                <a:latin typeface="微软雅黑 Light"/>
                <a:ea typeface="微软雅黑 Light"/>
                <a:cs typeface="微软雅黑 Light"/>
                <a:sym typeface="微软雅黑 Light"/>
              </a:defRPr>
            </a:pPr>
            <a:r>
              <a:rPr sz="1900"/>
              <a:t>黑盒测试</a:t>
            </a:r>
          </a:p>
          <a:p>
            <a:pPr>
              <a:lnSpc>
                <a:spcPct val="120000"/>
              </a:lnSpc>
              <a:defRPr sz="3800" b="0">
                <a:latin typeface="微软雅黑 Light"/>
                <a:ea typeface="微软雅黑 Light"/>
                <a:cs typeface="微软雅黑 Light"/>
                <a:sym typeface="微软雅黑 Light"/>
              </a:defRPr>
            </a:pPr>
            <a:r>
              <a:rPr sz="1900"/>
              <a:t>白盒测试</a:t>
            </a:r>
          </a:p>
        </p:txBody>
      </p:sp>
      <p:sp>
        <p:nvSpPr>
          <p:cNvPr id="2075" name="Shape 2075"/>
          <p:cNvSpPr/>
          <p:nvPr/>
        </p:nvSpPr>
        <p:spPr>
          <a:xfrm>
            <a:off x="1783934" y="509127"/>
            <a:ext cx="3749041"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13600" b="0">
                <a:latin typeface="微软雅黑"/>
                <a:ea typeface="微软雅黑"/>
                <a:cs typeface="微软雅黑"/>
                <a:sym typeface="微软雅黑"/>
              </a:defRPr>
            </a:lvl1pPr>
          </a:lstStyle>
          <a:p>
            <a:r>
              <a:rPr sz="6800"/>
              <a:t>测试</a:t>
            </a:r>
          </a:p>
        </p:txBody>
      </p:sp>
      <p:grpSp>
        <p:nvGrpSpPr>
          <p:cNvPr id="2081" name="Group 2081" descr="组合 55"/>
          <p:cNvGrpSpPr/>
          <p:nvPr/>
        </p:nvGrpSpPr>
        <p:grpSpPr>
          <a:xfrm>
            <a:off x="-669749" y="-600900"/>
            <a:ext cx="2287524" cy="2287524"/>
            <a:chOff x="0" y="0"/>
            <a:chExt cx="4575047" cy="4575047"/>
          </a:xfrm>
        </p:grpSpPr>
        <p:sp>
          <p:nvSpPr>
            <p:cNvPr id="2076" name="Shape 2076"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2080" name="Group 2080" descr="组合 57"/>
            <p:cNvGrpSpPr/>
            <p:nvPr/>
          </p:nvGrpSpPr>
          <p:grpSpPr>
            <a:xfrm>
              <a:off x="1506068" y="1506070"/>
              <a:ext cx="1562913" cy="1562910"/>
              <a:chOff x="0" y="0"/>
              <a:chExt cx="1562911" cy="1562909"/>
            </a:xfrm>
          </p:grpSpPr>
          <p:sp>
            <p:nvSpPr>
              <p:cNvPr id="2077" name="Shape 2077"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078" name="Shape 2078"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079" name="Shape 2079"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
        <p:nvSpPr>
          <p:cNvPr id="2082" name="Shape 2082" descr="文本框 2"/>
          <p:cNvSpPr/>
          <p:nvPr/>
        </p:nvSpPr>
        <p:spPr>
          <a:xfrm>
            <a:off x="1072267" y="1726431"/>
            <a:ext cx="2082621" cy="3170099"/>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40000">
                <a:solidFill>
                  <a:srgbClr val="FFA734"/>
                </a:solidFill>
                <a:latin typeface="华文细黑"/>
                <a:ea typeface="华文细黑"/>
                <a:cs typeface="华文细黑"/>
                <a:sym typeface="华文细黑"/>
              </a:defRPr>
            </a:lvl1pPr>
          </a:lstStyle>
          <a:p>
            <a:r>
              <a:rPr sz="20000"/>
              <a:t>A</a:t>
            </a:r>
          </a:p>
        </p:txBody>
      </p:sp>
      <p:sp>
        <p:nvSpPr>
          <p:cNvPr id="2083" name="Shape 2083" descr="文本框 80"/>
          <p:cNvSpPr/>
          <p:nvPr/>
        </p:nvSpPr>
        <p:spPr>
          <a:xfrm>
            <a:off x="6055118" y="1726431"/>
            <a:ext cx="1672110" cy="3170099"/>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40000">
                <a:solidFill>
                  <a:srgbClr val="535353"/>
                </a:solidFill>
                <a:latin typeface="华文细黑"/>
                <a:ea typeface="华文细黑"/>
                <a:cs typeface="华文细黑"/>
                <a:sym typeface="华文细黑"/>
              </a:defRPr>
            </a:lvl1pPr>
          </a:lstStyle>
          <a:p>
            <a:r>
              <a:rPr sz="20000"/>
              <a:t>B</a:t>
            </a:r>
          </a:p>
        </p:txBody>
      </p:sp>
      <p:sp>
        <p:nvSpPr>
          <p:cNvPr id="2084" name="Shape 2084" descr="文本框 81"/>
          <p:cNvSpPr/>
          <p:nvPr/>
        </p:nvSpPr>
        <p:spPr>
          <a:xfrm>
            <a:off x="867578" y="4316377"/>
            <a:ext cx="2270173" cy="3170099"/>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40000">
                <a:solidFill>
                  <a:srgbClr val="535353"/>
                </a:solidFill>
                <a:latin typeface="华文细黑"/>
                <a:ea typeface="华文细黑"/>
                <a:cs typeface="华文细黑"/>
                <a:sym typeface="华文细黑"/>
              </a:defRPr>
            </a:lvl1pPr>
          </a:lstStyle>
          <a:p>
            <a:r>
              <a:rPr sz="20000"/>
              <a:t>C</a:t>
            </a:r>
          </a:p>
        </p:txBody>
      </p:sp>
      <p:sp>
        <p:nvSpPr>
          <p:cNvPr id="2085" name="Shape 2085" descr="正文"/>
          <p:cNvSpPr/>
          <p:nvPr/>
        </p:nvSpPr>
        <p:spPr>
          <a:xfrm>
            <a:off x="3133156" y="5209591"/>
            <a:ext cx="2145394" cy="530915"/>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nSpc>
                <a:spcPct val="150000"/>
              </a:lnSpc>
              <a:defRPr sz="3800" b="0">
                <a:latin typeface="微软雅黑 Light"/>
                <a:ea typeface="微软雅黑 Light"/>
                <a:cs typeface="微软雅黑 Light"/>
                <a:sym typeface="微软雅黑 Light"/>
              </a:defRPr>
            </a:lvl1pPr>
          </a:lstStyle>
          <a:p>
            <a:r>
              <a:rPr sz="1900"/>
              <a:t>Postman</a:t>
            </a:r>
          </a:p>
        </p:txBody>
      </p:sp>
      <p:sp>
        <p:nvSpPr>
          <p:cNvPr id="2086" name="Shape 2086" descr="分点上标题"/>
          <p:cNvSpPr/>
          <p:nvPr/>
        </p:nvSpPr>
        <p:spPr>
          <a:xfrm>
            <a:off x="3133156" y="4553863"/>
            <a:ext cx="2465275" cy="52322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5600">
                <a:solidFill>
                  <a:schemeClr val="accent4"/>
                </a:solidFill>
                <a:latin typeface="微软雅黑"/>
                <a:ea typeface="微软雅黑"/>
                <a:cs typeface="微软雅黑"/>
                <a:sym typeface="微软雅黑"/>
              </a:defRPr>
            </a:pPr>
            <a:r>
              <a:rPr sz="2800">
                <a:solidFill>
                  <a:srgbClr val="FFA734"/>
                </a:solidFill>
              </a:rPr>
              <a:t>服务器端</a:t>
            </a:r>
            <a:r>
              <a:rPr sz="2800">
                <a:solidFill>
                  <a:srgbClr val="000000"/>
                </a:solidFill>
              </a:rPr>
              <a:t>测试</a:t>
            </a:r>
          </a:p>
        </p:txBody>
      </p:sp>
      <p:sp>
        <p:nvSpPr>
          <p:cNvPr id="2087" name="Shape 2087" descr="正文"/>
          <p:cNvSpPr/>
          <p:nvPr/>
        </p:nvSpPr>
        <p:spPr>
          <a:xfrm>
            <a:off x="8075157" y="2458831"/>
            <a:ext cx="2872674" cy="443198"/>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nSpc>
                <a:spcPct val="120000"/>
              </a:lnSpc>
              <a:defRPr sz="3800" b="0">
                <a:latin typeface="微软雅黑 Light"/>
                <a:ea typeface="微软雅黑 Light"/>
                <a:cs typeface="微软雅黑 Light"/>
                <a:sym typeface="微软雅黑 Light"/>
              </a:defRPr>
            </a:lvl1pPr>
          </a:lstStyle>
          <a:p>
            <a:r>
              <a:rPr sz="1900"/>
              <a:t>开发 Stub 类和Driver 类</a:t>
            </a:r>
          </a:p>
        </p:txBody>
      </p:sp>
      <p:sp>
        <p:nvSpPr>
          <p:cNvPr id="2088" name="Shape 2088" descr="分点上标题"/>
          <p:cNvSpPr/>
          <p:nvPr/>
        </p:nvSpPr>
        <p:spPr>
          <a:xfrm>
            <a:off x="8075157" y="1849453"/>
            <a:ext cx="2145394" cy="52322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5600">
                <a:solidFill>
                  <a:schemeClr val="accent4"/>
                </a:solidFill>
                <a:latin typeface="微软雅黑"/>
                <a:ea typeface="微软雅黑"/>
                <a:cs typeface="微软雅黑"/>
                <a:sym typeface="微软雅黑"/>
              </a:defRPr>
            </a:pPr>
            <a:r>
              <a:rPr sz="2800">
                <a:solidFill>
                  <a:srgbClr val="FFA734"/>
                </a:solidFill>
              </a:rPr>
              <a:t>集成</a:t>
            </a:r>
            <a:r>
              <a:rPr sz="2800">
                <a:solidFill>
                  <a:srgbClr val="000000"/>
                </a:solidFill>
              </a:rPr>
              <a:t>测试</a:t>
            </a:r>
          </a:p>
        </p:txBody>
      </p:sp>
      <p:sp>
        <p:nvSpPr>
          <p:cNvPr id="2089" name="Shape 2089" descr="分点上标题"/>
          <p:cNvSpPr/>
          <p:nvPr/>
        </p:nvSpPr>
        <p:spPr>
          <a:xfrm>
            <a:off x="3133156" y="1947842"/>
            <a:ext cx="2145394" cy="52322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5600">
                <a:solidFill>
                  <a:schemeClr val="accent4"/>
                </a:solidFill>
                <a:latin typeface="微软雅黑"/>
                <a:ea typeface="微软雅黑"/>
                <a:cs typeface="微软雅黑"/>
                <a:sym typeface="微软雅黑"/>
              </a:defRPr>
            </a:pPr>
            <a:r>
              <a:rPr sz="2800">
                <a:solidFill>
                  <a:srgbClr val="FFA734"/>
                </a:solidFill>
              </a:rPr>
              <a:t>单元</a:t>
            </a:r>
            <a:r>
              <a:rPr sz="2800">
                <a:solidFill>
                  <a:srgbClr val="000000"/>
                </a:solidFill>
              </a:rPr>
              <a:t>测试</a:t>
            </a:r>
          </a:p>
        </p:txBody>
      </p:sp>
      <p:sp>
        <p:nvSpPr>
          <p:cNvPr id="2090" name="Shape 2090" descr="文本框 81"/>
          <p:cNvSpPr/>
          <p:nvPr/>
        </p:nvSpPr>
        <p:spPr>
          <a:xfrm>
            <a:off x="6016573" y="4260679"/>
            <a:ext cx="2092239" cy="3170099"/>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40000">
                <a:solidFill>
                  <a:srgbClr val="FFA734"/>
                </a:solidFill>
                <a:latin typeface="华文细黑"/>
                <a:ea typeface="华文细黑"/>
                <a:cs typeface="华文细黑"/>
                <a:sym typeface="华文细黑"/>
              </a:defRPr>
            </a:lvl1pPr>
          </a:lstStyle>
          <a:p>
            <a:r>
              <a:rPr sz="20000"/>
              <a:t>D</a:t>
            </a:r>
          </a:p>
        </p:txBody>
      </p:sp>
      <p:sp>
        <p:nvSpPr>
          <p:cNvPr id="2091" name="Shape 2091" descr="正文"/>
          <p:cNvSpPr/>
          <p:nvPr/>
        </p:nvSpPr>
        <p:spPr>
          <a:xfrm>
            <a:off x="8075157" y="5153893"/>
            <a:ext cx="2145394" cy="530915"/>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nSpc>
                <a:spcPct val="150000"/>
              </a:lnSpc>
              <a:defRPr sz="3800" b="0">
                <a:latin typeface="微软雅黑 Light"/>
                <a:ea typeface="微软雅黑 Light"/>
                <a:cs typeface="微软雅黑 Light"/>
                <a:sym typeface="微软雅黑 Light"/>
              </a:defRPr>
            </a:lvl1pPr>
          </a:lstStyle>
          <a:p>
            <a:r>
              <a:rPr sz="1900"/>
              <a:t>Postman</a:t>
            </a:r>
          </a:p>
        </p:txBody>
      </p:sp>
      <p:sp>
        <p:nvSpPr>
          <p:cNvPr id="2092" name="Shape 2092" descr="分点上标题"/>
          <p:cNvSpPr/>
          <p:nvPr/>
        </p:nvSpPr>
        <p:spPr>
          <a:xfrm>
            <a:off x="8075157" y="4498165"/>
            <a:ext cx="3345615" cy="52322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5600">
                <a:solidFill>
                  <a:schemeClr val="accent4"/>
                </a:solidFill>
                <a:latin typeface="微软雅黑"/>
                <a:ea typeface="微软雅黑"/>
                <a:cs typeface="微软雅黑"/>
                <a:sym typeface="微软雅黑"/>
              </a:defRPr>
            </a:pPr>
            <a:r>
              <a:rPr sz="2800">
                <a:solidFill>
                  <a:srgbClr val="FFA734"/>
                </a:solidFill>
              </a:rPr>
              <a:t>Web端&amp;iOS端</a:t>
            </a:r>
            <a:r>
              <a:rPr sz="2800">
                <a:solidFill>
                  <a:srgbClr val="000000"/>
                </a:solidFill>
              </a:rPr>
              <a:t>测试</a:t>
            </a:r>
          </a:p>
        </p:txBody>
      </p:sp>
    </p:spTree>
    <p:extLst>
      <p:ext uri="{BB962C8B-B14F-4D97-AF65-F5344CB8AC3E}">
        <p14:creationId xmlns:p14="http://schemas.microsoft.com/office/powerpoint/2010/main" val="27879098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Shape 2094"/>
          <p:cNvSpPr/>
          <p:nvPr/>
        </p:nvSpPr>
        <p:spPr>
          <a:xfrm>
            <a:off x="1613356" y="425795"/>
            <a:ext cx="4092996"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13600" b="0">
                <a:latin typeface="微软雅黑"/>
                <a:ea typeface="微软雅黑"/>
                <a:cs typeface="微软雅黑"/>
                <a:sym typeface="微软雅黑"/>
              </a:defRPr>
            </a:pPr>
            <a:r>
              <a:rPr sz="6800"/>
              <a:t>产品</a:t>
            </a:r>
            <a:r>
              <a:rPr sz="6800">
                <a:solidFill>
                  <a:srgbClr val="FFA734"/>
                </a:solidFill>
              </a:rPr>
              <a:t>模型</a:t>
            </a:r>
          </a:p>
        </p:txBody>
      </p:sp>
      <p:grpSp>
        <p:nvGrpSpPr>
          <p:cNvPr id="2100" name="Group 2100" descr="组合 55"/>
          <p:cNvGrpSpPr/>
          <p:nvPr/>
        </p:nvGrpSpPr>
        <p:grpSpPr>
          <a:xfrm>
            <a:off x="-685843" y="-675440"/>
            <a:ext cx="2287524" cy="2287524"/>
            <a:chOff x="0" y="0"/>
            <a:chExt cx="4575047" cy="4575047"/>
          </a:xfrm>
        </p:grpSpPr>
        <p:sp>
          <p:nvSpPr>
            <p:cNvPr id="2095" name="Shape 2095"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2099" name="Group 2099" descr="组合 57"/>
            <p:cNvGrpSpPr/>
            <p:nvPr/>
          </p:nvGrpSpPr>
          <p:grpSpPr>
            <a:xfrm>
              <a:off x="1506068" y="1506070"/>
              <a:ext cx="1562913" cy="1562910"/>
              <a:chOff x="0" y="0"/>
              <a:chExt cx="1562911" cy="1562909"/>
            </a:xfrm>
          </p:grpSpPr>
          <p:sp>
            <p:nvSpPr>
              <p:cNvPr id="2096" name="Shape 2096"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097" name="Shape 2097"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098" name="Shape 2098"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pic>
        <p:nvPicPr>
          <p:cNvPr id="2101" name="pasted-image.pdf"/>
          <p:cNvPicPr>
            <a:picLocks noChangeAspect="1"/>
          </p:cNvPicPr>
          <p:nvPr/>
        </p:nvPicPr>
        <p:blipFill>
          <a:blip r:embed="rId2">
            <a:extLst/>
          </a:blip>
          <a:stretch>
            <a:fillRect/>
          </a:stretch>
        </p:blipFill>
        <p:spPr>
          <a:xfrm>
            <a:off x="4164405" y="1906002"/>
            <a:ext cx="4184808" cy="3372941"/>
          </a:xfrm>
          <a:prstGeom prst="rect">
            <a:avLst/>
          </a:prstGeom>
          <a:ln w="12700">
            <a:miter lim="400000"/>
          </a:ln>
        </p:spPr>
      </p:pic>
      <p:pic>
        <p:nvPicPr>
          <p:cNvPr id="2102" name="pasted-image.pdf"/>
          <p:cNvPicPr>
            <a:picLocks noChangeAspect="1"/>
          </p:cNvPicPr>
          <p:nvPr/>
        </p:nvPicPr>
        <p:blipFill>
          <a:blip r:embed="rId3">
            <a:extLst/>
          </a:blip>
          <a:stretch>
            <a:fillRect/>
          </a:stretch>
        </p:blipFill>
        <p:spPr>
          <a:xfrm>
            <a:off x="6964004" y="3222909"/>
            <a:ext cx="3643136" cy="2097065"/>
          </a:xfrm>
          <a:prstGeom prst="rect">
            <a:avLst/>
          </a:prstGeom>
          <a:ln w="12700">
            <a:miter lim="400000"/>
          </a:ln>
        </p:spPr>
      </p:pic>
      <p:pic>
        <p:nvPicPr>
          <p:cNvPr id="2103" name="pasted-image.pdf"/>
          <p:cNvPicPr>
            <a:picLocks noChangeAspect="1"/>
          </p:cNvPicPr>
          <p:nvPr/>
        </p:nvPicPr>
        <p:blipFill>
          <a:blip r:embed="rId4">
            <a:extLst/>
          </a:blip>
          <a:stretch>
            <a:fillRect/>
          </a:stretch>
        </p:blipFill>
        <p:spPr>
          <a:xfrm>
            <a:off x="3071833" y="3238784"/>
            <a:ext cx="1477130" cy="2097065"/>
          </a:xfrm>
          <a:prstGeom prst="rect">
            <a:avLst/>
          </a:prstGeom>
          <a:ln w="12700">
            <a:miter lim="400000"/>
          </a:ln>
        </p:spPr>
      </p:pic>
      <p:pic>
        <p:nvPicPr>
          <p:cNvPr id="2104" name="pasted-image.pdf"/>
          <p:cNvPicPr>
            <a:picLocks noChangeAspect="1"/>
          </p:cNvPicPr>
          <p:nvPr/>
        </p:nvPicPr>
        <p:blipFill>
          <a:blip r:embed="rId5">
            <a:extLst/>
          </a:blip>
          <a:stretch>
            <a:fillRect/>
          </a:stretch>
        </p:blipFill>
        <p:spPr>
          <a:xfrm>
            <a:off x="1879362" y="3554821"/>
            <a:ext cx="866934" cy="1784863"/>
          </a:xfrm>
          <a:prstGeom prst="rect">
            <a:avLst/>
          </a:prstGeom>
          <a:ln w="12700">
            <a:miter lim="400000"/>
          </a:ln>
        </p:spPr>
      </p:pic>
    </p:spTree>
    <p:extLst>
      <p:ext uri="{BB962C8B-B14F-4D97-AF65-F5344CB8AC3E}">
        <p14:creationId xmlns:p14="http://schemas.microsoft.com/office/powerpoint/2010/main" val="312367260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Shape 2106" descr="文本框 29"/>
          <p:cNvSpPr/>
          <p:nvPr/>
        </p:nvSpPr>
        <p:spPr>
          <a:xfrm>
            <a:off x="730578" y="320784"/>
            <a:ext cx="4339650" cy="3170099"/>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40000" b="0">
                <a:solidFill>
                  <a:schemeClr val="accent4"/>
                </a:solidFill>
                <a:latin typeface="Impact"/>
                <a:ea typeface="Impact"/>
                <a:cs typeface="Impact"/>
                <a:sym typeface="Impact"/>
              </a:defRPr>
            </a:lvl1pPr>
          </a:lstStyle>
          <a:p>
            <a:r>
              <a:rPr sz="20000"/>
              <a:t>Five</a:t>
            </a:r>
          </a:p>
        </p:txBody>
      </p:sp>
      <p:grpSp>
        <p:nvGrpSpPr>
          <p:cNvPr id="2122" name="Group 2122" descr="组合 30"/>
          <p:cNvGrpSpPr/>
          <p:nvPr/>
        </p:nvGrpSpPr>
        <p:grpSpPr>
          <a:xfrm>
            <a:off x="10093440" y="5856958"/>
            <a:ext cx="1040073" cy="431800"/>
            <a:chOff x="133659" y="51245"/>
            <a:chExt cx="2080142" cy="863596"/>
          </a:xfrm>
        </p:grpSpPr>
        <p:sp>
          <p:nvSpPr>
            <p:cNvPr id="2107" name="Shape 2107" descr="文本框 31"/>
            <p:cNvSpPr/>
            <p:nvPr/>
          </p:nvSpPr>
          <p:spPr>
            <a:xfrm rot="16200000">
              <a:off x="238494" y="-53590"/>
              <a:ext cx="251994"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08" name="Shape 2108" descr="文本框 32"/>
            <p:cNvSpPr/>
            <p:nvPr/>
          </p:nvSpPr>
          <p:spPr>
            <a:xfrm rot="16200000">
              <a:off x="65091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09" name="Shape 2109" descr="文本框 33"/>
            <p:cNvSpPr/>
            <p:nvPr/>
          </p:nvSpPr>
          <p:spPr>
            <a:xfrm rot="16200000">
              <a:off x="105293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0" name="Shape 2110" descr="文本框 34"/>
            <p:cNvSpPr/>
            <p:nvPr/>
          </p:nvSpPr>
          <p:spPr>
            <a:xfrm rot="16200000">
              <a:off x="145495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1" name="Shape 2111" descr="文本框 35"/>
            <p:cNvSpPr/>
            <p:nvPr/>
          </p:nvSpPr>
          <p:spPr>
            <a:xfrm rot="16200000">
              <a:off x="185697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2" name="Shape 2112" descr="文本框 36"/>
            <p:cNvSpPr/>
            <p:nvPr/>
          </p:nvSpPr>
          <p:spPr>
            <a:xfrm rot="16200000">
              <a:off x="24889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3" name="Shape 2113" descr="文本框 37"/>
            <p:cNvSpPr/>
            <p:nvPr/>
          </p:nvSpPr>
          <p:spPr>
            <a:xfrm rot="16200000">
              <a:off x="650910"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4" name="Shape 2114" descr="文本框 38"/>
            <p:cNvSpPr/>
            <p:nvPr/>
          </p:nvSpPr>
          <p:spPr>
            <a:xfrm rot="16200000">
              <a:off x="1052932"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5" name="Shape 2115" descr="文本框 39"/>
            <p:cNvSpPr/>
            <p:nvPr/>
          </p:nvSpPr>
          <p:spPr>
            <a:xfrm rot="16200000">
              <a:off x="145495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6" name="Shape 2116" descr="文本框 40"/>
            <p:cNvSpPr/>
            <p:nvPr/>
          </p:nvSpPr>
          <p:spPr>
            <a:xfrm rot="16200000">
              <a:off x="1856973"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7" name="Shape 2117" descr="文本框 41"/>
            <p:cNvSpPr/>
            <p:nvPr/>
          </p:nvSpPr>
          <p:spPr>
            <a:xfrm rot="16200000">
              <a:off x="24889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8" name="Shape 2118" descr="文本框 42"/>
            <p:cNvSpPr/>
            <p:nvPr/>
          </p:nvSpPr>
          <p:spPr>
            <a:xfrm rot="16200000">
              <a:off x="650910" y="558013"/>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19" name="Shape 2119" descr="文本框 43"/>
            <p:cNvSpPr/>
            <p:nvPr/>
          </p:nvSpPr>
          <p:spPr>
            <a:xfrm rot="16200000">
              <a:off x="105293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20" name="Shape 2120" descr="文本框 44"/>
            <p:cNvSpPr/>
            <p:nvPr/>
          </p:nvSpPr>
          <p:spPr>
            <a:xfrm rot="16200000">
              <a:off x="145495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21" name="Shape 2121" descr="文本框 45"/>
            <p:cNvSpPr/>
            <p:nvPr/>
          </p:nvSpPr>
          <p:spPr>
            <a:xfrm rot="16200000">
              <a:off x="185697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grpSp>
      <p:sp>
        <p:nvSpPr>
          <p:cNvPr id="2123" name="Shape 2123" descr="矩形 47"/>
          <p:cNvSpPr/>
          <p:nvPr/>
        </p:nvSpPr>
        <p:spPr>
          <a:xfrm>
            <a:off x="730578" y="4184369"/>
            <a:ext cx="5721023" cy="144655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8800" b="0">
                <a:solidFill>
                  <a:srgbClr val="FFFFFF"/>
                </a:solidFill>
                <a:latin typeface="微软雅黑 Light"/>
                <a:ea typeface="微软雅黑 Light"/>
                <a:cs typeface="微软雅黑 Light"/>
                <a:sym typeface="微软雅黑 Light"/>
              </a:defRPr>
            </a:pPr>
            <a:r>
              <a:rPr sz="4400"/>
              <a:t>商业模式</a:t>
            </a:r>
          </a:p>
          <a:p>
            <a:pPr>
              <a:defRPr sz="8800" b="0">
                <a:solidFill>
                  <a:srgbClr val="FFFFFF"/>
                </a:solidFill>
                <a:latin typeface="微软雅黑 Light"/>
                <a:ea typeface="微软雅黑 Light"/>
                <a:cs typeface="微软雅黑 Light"/>
                <a:sym typeface="微软雅黑 Light"/>
              </a:defRPr>
            </a:pPr>
            <a:r>
              <a:rPr sz="4400"/>
              <a:t>Business Pattern</a:t>
            </a:r>
          </a:p>
        </p:txBody>
      </p:sp>
      <p:grpSp>
        <p:nvGrpSpPr>
          <p:cNvPr id="2148" name="Group 2148"/>
          <p:cNvGrpSpPr/>
          <p:nvPr/>
        </p:nvGrpSpPr>
        <p:grpSpPr>
          <a:xfrm>
            <a:off x="10740258" y="776080"/>
            <a:ext cx="491140" cy="2040540"/>
            <a:chOff x="0" y="0"/>
            <a:chExt cx="982279" cy="4081078"/>
          </a:xfrm>
        </p:grpSpPr>
        <p:sp>
          <p:nvSpPr>
            <p:cNvPr id="2124" name="Shape 2124" descr="椭圆 5"/>
            <p:cNvSpPr/>
            <p:nvPr/>
          </p:nvSpPr>
          <p:spPr>
            <a:xfrm rot="16200000">
              <a:off x="1" y="3941378"/>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25" name="Shape 2125" descr="椭圆 6"/>
            <p:cNvSpPr/>
            <p:nvPr/>
          </p:nvSpPr>
          <p:spPr>
            <a:xfrm rot="16200000">
              <a:off x="0" y="3503448"/>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26" name="Shape 2126" descr="椭圆 7"/>
            <p:cNvSpPr/>
            <p:nvPr/>
          </p:nvSpPr>
          <p:spPr>
            <a:xfrm rot="16200000">
              <a:off x="0" y="3065518"/>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27" name="Shape 2127" descr="椭圆 8"/>
            <p:cNvSpPr/>
            <p:nvPr/>
          </p:nvSpPr>
          <p:spPr>
            <a:xfrm rot="16200000">
              <a:off x="0" y="2627587"/>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28" name="Shape 2128" descr="椭圆 9"/>
            <p:cNvSpPr/>
            <p:nvPr/>
          </p:nvSpPr>
          <p:spPr>
            <a:xfrm rot="16200000">
              <a:off x="0" y="2189656"/>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29" name="Shape 2129" descr="椭圆 10"/>
            <p:cNvSpPr/>
            <p:nvPr/>
          </p:nvSpPr>
          <p:spPr>
            <a:xfrm rot="16200000">
              <a:off x="0" y="1751724"/>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0" name="Shape 2130" descr="椭圆 11"/>
            <p:cNvSpPr/>
            <p:nvPr/>
          </p:nvSpPr>
          <p:spPr>
            <a:xfrm rot="16200000">
              <a:off x="0" y="1313794"/>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1" name="Shape 2131" descr="椭圆 12"/>
            <p:cNvSpPr/>
            <p:nvPr/>
          </p:nvSpPr>
          <p:spPr>
            <a:xfrm rot="16200000">
              <a:off x="0" y="875863"/>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2" name="Shape 2132" descr="椭圆 13"/>
            <p:cNvSpPr/>
            <p:nvPr/>
          </p:nvSpPr>
          <p:spPr>
            <a:xfrm rot="16200000">
              <a:off x="0" y="437931"/>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3" name="Shape 2133" descr="椭圆 14"/>
            <p:cNvSpPr/>
            <p:nvPr/>
          </p:nvSpPr>
          <p:spPr>
            <a:xfrm rot="16200000">
              <a:off x="0" y="0"/>
              <a:ext cx="139700" cy="139700"/>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4" name="Shape 2134" descr="椭圆 15"/>
            <p:cNvSpPr/>
            <p:nvPr/>
          </p:nvSpPr>
          <p:spPr>
            <a:xfrm rot="16200000">
              <a:off x="421290" y="3065518"/>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5" name="Shape 2135" descr="椭圆 16"/>
            <p:cNvSpPr/>
            <p:nvPr/>
          </p:nvSpPr>
          <p:spPr>
            <a:xfrm rot="16200000">
              <a:off x="421290" y="2627587"/>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6" name="Shape 2136" descr="椭圆 17"/>
            <p:cNvSpPr/>
            <p:nvPr/>
          </p:nvSpPr>
          <p:spPr>
            <a:xfrm rot="16200000">
              <a:off x="421290" y="2189656"/>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7" name="Shape 2137" descr="椭圆 18"/>
            <p:cNvSpPr/>
            <p:nvPr/>
          </p:nvSpPr>
          <p:spPr>
            <a:xfrm rot="16200000">
              <a:off x="421290" y="175172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8" name="Shape 2138" descr="椭圆 19"/>
            <p:cNvSpPr/>
            <p:nvPr/>
          </p:nvSpPr>
          <p:spPr>
            <a:xfrm rot="16200000">
              <a:off x="421290" y="131379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39" name="Shape 2139" descr="椭圆 20"/>
            <p:cNvSpPr/>
            <p:nvPr/>
          </p:nvSpPr>
          <p:spPr>
            <a:xfrm rot="16200000">
              <a:off x="421290" y="875863"/>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40" name="Shape 2140" descr="椭圆 21"/>
            <p:cNvSpPr/>
            <p:nvPr/>
          </p:nvSpPr>
          <p:spPr>
            <a:xfrm rot="16200000">
              <a:off x="421290" y="437931"/>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41" name="Shape 2141" descr="椭圆 22"/>
            <p:cNvSpPr/>
            <p:nvPr/>
          </p:nvSpPr>
          <p:spPr>
            <a:xfrm rot="16200000">
              <a:off x="421290" y="0"/>
              <a:ext cx="139701" cy="139700"/>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42" name="Shape 2142" descr="椭圆 23"/>
            <p:cNvSpPr/>
            <p:nvPr/>
          </p:nvSpPr>
          <p:spPr>
            <a:xfrm rot="16200000">
              <a:off x="842579" y="2189656"/>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43" name="Shape 2143" descr="椭圆 24"/>
            <p:cNvSpPr/>
            <p:nvPr/>
          </p:nvSpPr>
          <p:spPr>
            <a:xfrm rot="16200000">
              <a:off x="842579" y="175172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44" name="Shape 2144" descr="椭圆 25"/>
            <p:cNvSpPr/>
            <p:nvPr/>
          </p:nvSpPr>
          <p:spPr>
            <a:xfrm rot="16200000">
              <a:off x="842579" y="131379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45" name="Shape 2145" descr="椭圆 26"/>
            <p:cNvSpPr/>
            <p:nvPr/>
          </p:nvSpPr>
          <p:spPr>
            <a:xfrm rot="16200000">
              <a:off x="842579" y="875863"/>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46" name="Shape 2146" descr="椭圆 27"/>
            <p:cNvSpPr/>
            <p:nvPr/>
          </p:nvSpPr>
          <p:spPr>
            <a:xfrm rot="16200000">
              <a:off x="842579" y="437931"/>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47" name="Shape 2147" descr="椭圆 28"/>
            <p:cNvSpPr/>
            <p:nvPr/>
          </p:nvSpPr>
          <p:spPr>
            <a:xfrm rot="16200000">
              <a:off x="842579" y="0"/>
              <a:ext cx="139701" cy="139700"/>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grpSp>
    </p:spTree>
    <p:extLst>
      <p:ext uri="{BB962C8B-B14F-4D97-AF65-F5344CB8AC3E}">
        <p14:creationId xmlns:p14="http://schemas.microsoft.com/office/powerpoint/2010/main" val="644564581"/>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 name="绘图2.pdf"/>
          <p:cNvPicPr>
            <a:picLocks noChangeAspect="1"/>
          </p:cNvPicPr>
          <p:nvPr/>
        </p:nvPicPr>
        <p:blipFill>
          <a:blip r:embed="rId2">
            <a:extLst/>
          </a:blip>
          <a:stretch>
            <a:fillRect/>
          </a:stretch>
        </p:blipFill>
        <p:spPr>
          <a:xfrm>
            <a:off x="-935311" y="-2743004"/>
            <a:ext cx="14062621" cy="19289103"/>
          </a:xfrm>
          <a:prstGeom prst="rect">
            <a:avLst/>
          </a:prstGeom>
          <a:ln w="12700">
            <a:miter lim="400000"/>
          </a:ln>
        </p:spPr>
      </p:pic>
    </p:spTree>
    <p:extLst>
      <p:ext uri="{BB962C8B-B14F-4D97-AF65-F5344CB8AC3E}">
        <p14:creationId xmlns:p14="http://schemas.microsoft.com/office/powerpoint/2010/main" val="1899196270"/>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4305 -0.965669" pathEditMode="relative">
                                      <p:cBhvr>
                                        <p:cTn id="6" dur="2500" fill="hold"/>
                                        <p:tgtEl>
                                          <p:spTgt spid="21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 name="Shape 2152" descr="矩形 10"/>
          <p:cNvSpPr/>
          <p:nvPr/>
        </p:nvSpPr>
        <p:spPr>
          <a:xfrm>
            <a:off x="7867379" y="-1"/>
            <a:ext cx="4349768" cy="6858001"/>
          </a:xfrm>
          <a:prstGeom prst="rect">
            <a:avLst/>
          </a:prstGeom>
          <a:solidFill>
            <a:srgbClr val="000000">
              <a:alpha val="70000"/>
            </a:srgbClr>
          </a:solidFill>
          <a:ln w="12700">
            <a:miter lim="400000"/>
          </a:ln>
        </p:spPr>
        <p:txBody>
          <a:bodyPr tIns="45720" bIns="45720" anchor="ctr"/>
          <a:lstStyle/>
          <a:p>
            <a:pPr algn="ctr">
              <a:defRPr>
                <a:solidFill>
                  <a:srgbClr val="FFFFFF"/>
                </a:solidFill>
              </a:defRPr>
            </a:pPr>
            <a:endParaRPr sz="900"/>
          </a:p>
        </p:txBody>
      </p:sp>
      <p:grpSp>
        <p:nvGrpSpPr>
          <p:cNvPr id="2168" name="Group 2168"/>
          <p:cNvGrpSpPr/>
          <p:nvPr/>
        </p:nvGrpSpPr>
        <p:grpSpPr>
          <a:xfrm>
            <a:off x="6058087" y="942200"/>
            <a:ext cx="1040073" cy="431800"/>
            <a:chOff x="133659" y="51245"/>
            <a:chExt cx="2080142" cy="863596"/>
          </a:xfrm>
        </p:grpSpPr>
        <p:sp>
          <p:nvSpPr>
            <p:cNvPr id="2153" name="Shape 2153"/>
            <p:cNvSpPr/>
            <p:nvPr/>
          </p:nvSpPr>
          <p:spPr>
            <a:xfrm rot="16200000">
              <a:off x="238494" y="-53590"/>
              <a:ext cx="251994"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54" name="Shape 2154"/>
            <p:cNvSpPr/>
            <p:nvPr/>
          </p:nvSpPr>
          <p:spPr>
            <a:xfrm rot="16200000">
              <a:off x="65091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55" name="Shape 2155"/>
            <p:cNvSpPr/>
            <p:nvPr/>
          </p:nvSpPr>
          <p:spPr>
            <a:xfrm rot="16200000">
              <a:off x="105293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56" name="Shape 2156"/>
            <p:cNvSpPr/>
            <p:nvPr/>
          </p:nvSpPr>
          <p:spPr>
            <a:xfrm rot="16200000">
              <a:off x="145495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57" name="Shape 2157"/>
            <p:cNvSpPr/>
            <p:nvPr/>
          </p:nvSpPr>
          <p:spPr>
            <a:xfrm rot="16200000">
              <a:off x="185697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58" name="Shape 2158"/>
            <p:cNvSpPr/>
            <p:nvPr/>
          </p:nvSpPr>
          <p:spPr>
            <a:xfrm rot="16200000">
              <a:off x="24889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59" name="Shape 2159"/>
            <p:cNvSpPr/>
            <p:nvPr/>
          </p:nvSpPr>
          <p:spPr>
            <a:xfrm rot="16200000">
              <a:off x="650910"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60" name="Shape 2160"/>
            <p:cNvSpPr/>
            <p:nvPr/>
          </p:nvSpPr>
          <p:spPr>
            <a:xfrm rot="16200000">
              <a:off x="1052932"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61" name="Shape 2161"/>
            <p:cNvSpPr/>
            <p:nvPr/>
          </p:nvSpPr>
          <p:spPr>
            <a:xfrm rot="16200000">
              <a:off x="145495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62" name="Shape 2162"/>
            <p:cNvSpPr/>
            <p:nvPr/>
          </p:nvSpPr>
          <p:spPr>
            <a:xfrm rot="16200000">
              <a:off x="1856973"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63" name="Shape 2163"/>
            <p:cNvSpPr/>
            <p:nvPr/>
          </p:nvSpPr>
          <p:spPr>
            <a:xfrm rot="16200000">
              <a:off x="24889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64" name="Shape 2164"/>
            <p:cNvSpPr/>
            <p:nvPr/>
          </p:nvSpPr>
          <p:spPr>
            <a:xfrm rot="16200000">
              <a:off x="650910" y="558013"/>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65" name="Shape 2165"/>
            <p:cNvSpPr/>
            <p:nvPr/>
          </p:nvSpPr>
          <p:spPr>
            <a:xfrm rot="16200000">
              <a:off x="105293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66" name="Shape 2166"/>
            <p:cNvSpPr/>
            <p:nvPr/>
          </p:nvSpPr>
          <p:spPr>
            <a:xfrm rot="16200000">
              <a:off x="145495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2167" name="Shape 2167"/>
            <p:cNvSpPr/>
            <p:nvPr/>
          </p:nvSpPr>
          <p:spPr>
            <a:xfrm rot="16200000">
              <a:off x="185697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grpSp>
      <p:sp>
        <p:nvSpPr>
          <p:cNvPr id="2169" name="Shape 2169"/>
          <p:cNvSpPr/>
          <p:nvPr/>
        </p:nvSpPr>
        <p:spPr>
          <a:xfrm>
            <a:off x="8533184" y="645652"/>
            <a:ext cx="3551137" cy="900246"/>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10500" b="0">
                <a:solidFill>
                  <a:schemeClr val="accent4"/>
                </a:solidFill>
                <a:latin typeface="微软雅黑 Light"/>
                <a:ea typeface="微软雅黑 Light"/>
                <a:cs typeface="微软雅黑 Light"/>
                <a:sym typeface="微软雅黑 Light"/>
              </a:defRPr>
            </a:lvl1pPr>
          </a:lstStyle>
          <a:p>
            <a:r>
              <a:rPr sz="5250"/>
              <a:t>信任危机？</a:t>
            </a:r>
          </a:p>
        </p:txBody>
      </p:sp>
      <p:sp>
        <p:nvSpPr>
          <p:cNvPr id="2170" name="Shape 2170"/>
          <p:cNvSpPr/>
          <p:nvPr/>
        </p:nvSpPr>
        <p:spPr>
          <a:xfrm>
            <a:off x="8931411" y="1741202"/>
            <a:ext cx="2221704" cy="2308324"/>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gn="ctr">
              <a:defRPr sz="4800" b="0">
                <a:solidFill>
                  <a:srgbClr val="FFFFFF"/>
                </a:solidFill>
                <a:latin typeface="微软雅黑 Light"/>
                <a:ea typeface="微软雅黑 Light"/>
                <a:cs typeface="微软雅黑 Light"/>
                <a:sym typeface="微软雅黑 Light"/>
              </a:defRPr>
            </a:pPr>
            <a:r>
              <a:rPr sz="2400"/>
              <a:t>投米RA</a:t>
            </a:r>
          </a:p>
          <a:p>
            <a:pPr algn="ctr">
              <a:defRPr sz="4800" b="0">
                <a:solidFill>
                  <a:srgbClr val="FFFFFF"/>
                </a:solidFill>
                <a:latin typeface="微软雅黑 Light"/>
                <a:ea typeface="微软雅黑 Light"/>
                <a:cs typeface="微软雅黑 Light"/>
                <a:sym typeface="微软雅黑 Light"/>
              </a:defRPr>
            </a:pPr>
            <a:r>
              <a:rPr sz="2400"/>
              <a:t>摩羯智投</a:t>
            </a:r>
          </a:p>
          <a:p>
            <a:pPr algn="ctr">
              <a:defRPr sz="4800" b="0">
                <a:solidFill>
                  <a:srgbClr val="FFFFFF"/>
                </a:solidFill>
                <a:latin typeface="微软雅黑 Light"/>
                <a:ea typeface="微软雅黑 Light"/>
                <a:cs typeface="微软雅黑 Light"/>
                <a:sym typeface="微软雅黑 Light"/>
              </a:defRPr>
            </a:pPr>
            <a:r>
              <a:rPr sz="2400"/>
              <a:t>聚爱财Plus</a:t>
            </a:r>
          </a:p>
          <a:p>
            <a:pPr algn="ctr">
              <a:defRPr sz="4800" b="0">
                <a:solidFill>
                  <a:srgbClr val="FFFFFF"/>
                </a:solidFill>
                <a:latin typeface="微软雅黑 Light"/>
                <a:ea typeface="微软雅黑 Light"/>
                <a:cs typeface="微软雅黑 Light"/>
                <a:sym typeface="微软雅黑 Light"/>
              </a:defRPr>
            </a:pPr>
            <a:r>
              <a:rPr sz="2400"/>
              <a:t>微量网</a:t>
            </a:r>
          </a:p>
          <a:p>
            <a:pPr algn="ctr">
              <a:defRPr sz="4800" b="0">
                <a:solidFill>
                  <a:srgbClr val="FFFFFF"/>
                </a:solidFill>
                <a:latin typeface="微软雅黑 Light"/>
                <a:ea typeface="微软雅黑 Light"/>
                <a:cs typeface="微软雅黑 Light"/>
                <a:sym typeface="微软雅黑 Light"/>
              </a:defRPr>
            </a:pPr>
            <a:r>
              <a:rPr sz="2400"/>
              <a:t>谱蓝</a:t>
            </a:r>
          </a:p>
          <a:p>
            <a:pPr algn="ctr">
              <a:defRPr sz="4800" b="0">
                <a:solidFill>
                  <a:srgbClr val="FFFFFF"/>
                </a:solidFill>
                <a:latin typeface="微软雅黑 Light"/>
                <a:ea typeface="微软雅黑 Light"/>
                <a:cs typeface="微软雅黑 Light"/>
                <a:sym typeface="微软雅黑 Light"/>
              </a:defRPr>
            </a:pPr>
            <a:r>
              <a:rPr sz="2400"/>
              <a:t>京东智投</a:t>
            </a:r>
          </a:p>
        </p:txBody>
      </p:sp>
      <p:sp>
        <p:nvSpPr>
          <p:cNvPr id="2171" name="Shape 2171"/>
          <p:cNvSpPr/>
          <p:nvPr/>
        </p:nvSpPr>
        <p:spPr>
          <a:xfrm>
            <a:off x="1783934" y="509127"/>
            <a:ext cx="3749041"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13600" b="0">
                <a:latin typeface="微软雅黑"/>
                <a:ea typeface="微软雅黑"/>
                <a:cs typeface="微软雅黑"/>
                <a:sym typeface="微软雅黑"/>
              </a:defRPr>
            </a:pPr>
            <a:r>
              <a:rPr sz="6800"/>
              <a:t>竞品</a:t>
            </a:r>
            <a:r>
              <a:rPr sz="6800">
                <a:solidFill>
                  <a:srgbClr val="FFA734"/>
                </a:solidFill>
              </a:rPr>
              <a:t>分析</a:t>
            </a:r>
          </a:p>
        </p:txBody>
      </p:sp>
      <p:grpSp>
        <p:nvGrpSpPr>
          <p:cNvPr id="2177" name="Group 2177" descr="组合 55"/>
          <p:cNvGrpSpPr/>
          <p:nvPr/>
        </p:nvGrpSpPr>
        <p:grpSpPr>
          <a:xfrm>
            <a:off x="-669749" y="-600900"/>
            <a:ext cx="2287524" cy="2287524"/>
            <a:chOff x="0" y="0"/>
            <a:chExt cx="4575047" cy="4575047"/>
          </a:xfrm>
        </p:grpSpPr>
        <p:sp>
          <p:nvSpPr>
            <p:cNvPr id="2172" name="Shape 2172"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2176" name="Group 2176" descr="组合 57"/>
            <p:cNvGrpSpPr/>
            <p:nvPr/>
          </p:nvGrpSpPr>
          <p:grpSpPr>
            <a:xfrm>
              <a:off x="1506068" y="1506070"/>
              <a:ext cx="1562913" cy="1562910"/>
              <a:chOff x="0" y="0"/>
              <a:chExt cx="1562911" cy="1562909"/>
            </a:xfrm>
          </p:grpSpPr>
          <p:sp>
            <p:nvSpPr>
              <p:cNvPr id="2173" name="Shape 2173"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174" name="Shape 2174"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175" name="Shape 2175"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
        <p:nvSpPr>
          <p:cNvPr id="2178" name="Shape 2178" descr="弧形 2"/>
          <p:cNvSpPr/>
          <p:nvPr/>
        </p:nvSpPr>
        <p:spPr>
          <a:xfrm>
            <a:off x="2660744" y="1898025"/>
            <a:ext cx="4187306" cy="4126512"/>
          </a:xfrm>
          <a:custGeom>
            <a:avLst/>
            <a:gdLst/>
            <a:ahLst/>
            <a:cxnLst>
              <a:cxn ang="0">
                <a:pos x="wd2" y="hd2"/>
              </a:cxn>
              <a:cxn ang="5400000">
                <a:pos x="wd2" y="hd2"/>
              </a:cxn>
              <a:cxn ang="10800000">
                <a:pos x="wd2" y="hd2"/>
              </a:cxn>
              <a:cxn ang="16200000">
                <a:pos x="wd2" y="hd2"/>
              </a:cxn>
            </a:cxnLst>
            <a:rect l="0" t="0" r="r" b="b"/>
            <a:pathLst>
              <a:path w="21042" h="21034" extrusionOk="0">
                <a:moveTo>
                  <a:pt x="21042" y="11467"/>
                </a:moveTo>
                <a:cubicBezTo>
                  <a:pt x="20424" y="17344"/>
                  <a:pt x="15226" y="21600"/>
                  <a:pt x="9432" y="20973"/>
                </a:cubicBezTo>
                <a:cubicBezTo>
                  <a:pt x="3638" y="20346"/>
                  <a:pt x="-558" y="15074"/>
                  <a:pt x="60" y="9197"/>
                </a:cubicBezTo>
                <a:cubicBezTo>
                  <a:pt x="522" y="4805"/>
                  <a:pt x="3596" y="1152"/>
                  <a:pt x="7800" y="0"/>
                </a:cubicBezTo>
              </a:path>
            </a:pathLst>
          </a:custGeom>
          <a:ln w="304800">
            <a:solidFill>
              <a:srgbClr val="FFA734"/>
            </a:solidFill>
            <a:miter/>
            <a:headEnd type="oval"/>
            <a:tailEnd type="stealth"/>
          </a:ln>
        </p:spPr>
        <p:txBody>
          <a:bodyPr tIns="45720" bIns="45720" anchor="ctr"/>
          <a:lstStyle/>
          <a:p>
            <a:pPr algn="ctr">
              <a:defRPr>
                <a:solidFill>
                  <a:schemeClr val="accent4"/>
                </a:solidFill>
              </a:defRPr>
            </a:pPr>
            <a:endParaRPr sz="900"/>
          </a:p>
        </p:txBody>
      </p:sp>
      <p:sp>
        <p:nvSpPr>
          <p:cNvPr id="2179" name="Shape 2179" descr="矩形 3"/>
          <p:cNvSpPr/>
          <p:nvPr/>
        </p:nvSpPr>
        <p:spPr>
          <a:xfrm>
            <a:off x="3259736" y="2817913"/>
            <a:ext cx="2937652" cy="2185214"/>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gn="ctr">
              <a:defRPr sz="13600" b="0">
                <a:solidFill>
                  <a:srgbClr val="FFA734"/>
                </a:solidFill>
                <a:latin typeface="Impact"/>
                <a:ea typeface="Impact"/>
                <a:cs typeface="Impact"/>
                <a:sym typeface="Impact"/>
              </a:defRPr>
            </a:pPr>
            <a:r>
              <a:rPr sz="6800"/>
              <a:t>智能</a:t>
            </a:r>
          </a:p>
          <a:p>
            <a:pPr algn="ctr">
              <a:defRPr sz="13600" b="0">
                <a:solidFill>
                  <a:srgbClr val="FFA734"/>
                </a:solidFill>
                <a:latin typeface="Impact"/>
                <a:ea typeface="Impact"/>
                <a:cs typeface="Impact"/>
                <a:sym typeface="Impact"/>
              </a:defRPr>
            </a:pPr>
            <a:r>
              <a:rPr sz="6800"/>
              <a:t>投顾</a:t>
            </a:r>
          </a:p>
        </p:txBody>
      </p:sp>
      <p:grpSp>
        <p:nvGrpSpPr>
          <p:cNvPr id="2182" name="Group 2182" descr="椭圆 27"/>
          <p:cNvGrpSpPr/>
          <p:nvPr/>
        </p:nvGrpSpPr>
        <p:grpSpPr>
          <a:xfrm>
            <a:off x="2288477" y="3559000"/>
            <a:ext cx="905375" cy="1941929"/>
            <a:chOff x="0" y="-1036553"/>
            <a:chExt cx="1810749" cy="3883856"/>
          </a:xfrm>
        </p:grpSpPr>
        <p:sp>
          <p:nvSpPr>
            <p:cNvPr id="2180" name="Shape 2180"/>
            <p:cNvSpPr/>
            <p:nvPr/>
          </p:nvSpPr>
          <p:spPr>
            <a:xfrm>
              <a:off x="0" y="0"/>
              <a:ext cx="1810750" cy="1810750"/>
            </a:xfrm>
            <a:prstGeom prst="ellipse">
              <a:avLst/>
            </a:prstGeom>
            <a:solidFill>
              <a:schemeClr val="accent4"/>
            </a:solidFill>
            <a:ln w="12700" cap="flat">
              <a:noFill/>
              <a:miter lim="400000"/>
            </a:ln>
            <a:effectLst/>
          </p:spPr>
          <p:txBody>
            <a:bodyPr wrap="square" lIns="45720" tIns="45720" rIns="45720" bIns="45720" numCol="1" anchor="ctr">
              <a:noAutofit/>
            </a:bodyPr>
            <a:lstStyle/>
            <a:p>
              <a:pPr algn="ctr">
                <a:defRPr sz="5600">
                  <a:latin typeface="华文细黑"/>
                  <a:ea typeface="华文细黑"/>
                  <a:cs typeface="华文细黑"/>
                  <a:sym typeface="华文细黑"/>
                </a:defRPr>
              </a:pPr>
              <a:endParaRPr sz="2800"/>
            </a:p>
          </p:txBody>
        </p:sp>
        <p:sp>
          <p:nvSpPr>
            <p:cNvPr id="2181" name="Shape 2181"/>
            <p:cNvSpPr/>
            <p:nvPr/>
          </p:nvSpPr>
          <p:spPr>
            <a:xfrm>
              <a:off x="265177" y="-1036554"/>
              <a:ext cx="1280395" cy="388385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noAutofit/>
            </a:bodyPr>
            <a:lstStyle>
              <a:lvl1pPr algn="ctr">
                <a:defRPr sz="5600">
                  <a:solidFill>
                    <a:srgbClr val="FFFFFF"/>
                  </a:solidFill>
                  <a:latin typeface="华文细黑"/>
                  <a:ea typeface="华文细黑"/>
                  <a:cs typeface="华文细黑"/>
                  <a:sym typeface="华文细黑"/>
                </a:defRPr>
              </a:lvl1pPr>
            </a:lstStyle>
            <a:p>
              <a:r>
                <a:rPr sz="2800"/>
                <a:t>2</a:t>
              </a:r>
            </a:p>
          </p:txBody>
        </p:sp>
      </p:grpSp>
      <p:sp>
        <p:nvSpPr>
          <p:cNvPr id="2183" name="Shape 2183" descr="正文"/>
          <p:cNvSpPr/>
          <p:nvPr/>
        </p:nvSpPr>
        <p:spPr>
          <a:xfrm>
            <a:off x="1105523" y="4227834"/>
            <a:ext cx="1340433" cy="384721"/>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3800" b="0">
                <a:latin typeface="微软雅黑 Light"/>
                <a:ea typeface="微软雅黑 Light"/>
                <a:cs typeface="微软雅黑 Light"/>
                <a:sym typeface="微软雅黑 Light"/>
              </a:defRPr>
            </a:lvl1pPr>
          </a:lstStyle>
          <a:p>
            <a:r>
              <a:rPr sz="1900"/>
              <a:t>介入度低</a:t>
            </a:r>
          </a:p>
        </p:txBody>
      </p:sp>
      <p:sp>
        <p:nvSpPr>
          <p:cNvPr id="2184" name="Shape 2184" descr="分点上标题"/>
          <p:cNvSpPr/>
          <p:nvPr/>
        </p:nvSpPr>
        <p:spPr>
          <a:xfrm>
            <a:off x="-163981" y="4569353"/>
            <a:ext cx="2354421" cy="446276"/>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gn="r">
              <a:defRPr sz="4600">
                <a:solidFill>
                  <a:srgbClr val="FFA734"/>
                </a:solidFill>
                <a:latin typeface="微软雅黑"/>
                <a:ea typeface="微软雅黑"/>
                <a:cs typeface="微软雅黑"/>
                <a:sym typeface="微软雅黑"/>
              </a:defRPr>
            </a:lvl1pPr>
          </a:lstStyle>
          <a:p>
            <a:r>
              <a:rPr sz="2300"/>
              <a:t>系统打包推荐</a:t>
            </a:r>
          </a:p>
        </p:txBody>
      </p:sp>
      <p:grpSp>
        <p:nvGrpSpPr>
          <p:cNvPr id="2187" name="Group 2187" descr="椭圆 30"/>
          <p:cNvGrpSpPr/>
          <p:nvPr/>
        </p:nvGrpSpPr>
        <p:grpSpPr>
          <a:xfrm>
            <a:off x="2682730" y="1838245"/>
            <a:ext cx="781455" cy="1676133"/>
            <a:chOff x="0" y="-894678"/>
            <a:chExt cx="1562908" cy="3352265"/>
          </a:xfrm>
        </p:grpSpPr>
        <p:sp>
          <p:nvSpPr>
            <p:cNvPr id="2185" name="Shape 2185"/>
            <p:cNvSpPr/>
            <p:nvPr/>
          </p:nvSpPr>
          <p:spPr>
            <a:xfrm>
              <a:off x="0" y="0"/>
              <a:ext cx="1562909" cy="1562909"/>
            </a:xfrm>
            <a:prstGeom prst="ellipse">
              <a:avLst/>
            </a:prstGeom>
            <a:solidFill>
              <a:schemeClr val="accent4"/>
            </a:solidFill>
            <a:ln w="12700" cap="flat">
              <a:noFill/>
              <a:miter lim="400000"/>
            </a:ln>
            <a:effectLst/>
          </p:spPr>
          <p:txBody>
            <a:bodyPr wrap="square" lIns="45720" tIns="45720" rIns="45720" bIns="45720" numCol="1" anchor="ctr">
              <a:noAutofit/>
            </a:bodyPr>
            <a:lstStyle/>
            <a:p>
              <a:pPr algn="ctr">
                <a:defRPr sz="5600">
                  <a:latin typeface="华文细黑"/>
                  <a:ea typeface="华文细黑"/>
                  <a:cs typeface="华文细黑"/>
                  <a:sym typeface="华文细黑"/>
                </a:defRPr>
              </a:pPr>
              <a:endParaRPr sz="2800"/>
            </a:p>
          </p:txBody>
        </p:sp>
        <p:sp>
          <p:nvSpPr>
            <p:cNvPr id="2186" name="Shape 2186"/>
            <p:cNvSpPr/>
            <p:nvPr/>
          </p:nvSpPr>
          <p:spPr>
            <a:xfrm>
              <a:off x="228882" y="-894679"/>
              <a:ext cx="1105145" cy="335226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noAutofit/>
            </a:bodyPr>
            <a:lstStyle>
              <a:lvl1pPr algn="ctr">
                <a:defRPr sz="5600">
                  <a:solidFill>
                    <a:srgbClr val="FFFFFF"/>
                  </a:solidFill>
                  <a:latin typeface="华文细黑"/>
                  <a:ea typeface="华文细黑"/>
                  <a:cs typeface="华文细黑"/>
                  <a:sym typeface="华文细黑"/>
                </a:defRPr>
              </a:lvl1pPr>
            </a:lstStyle>
            <a:p>
              <a:r>
                <a:rPr sz="2800"/>
                <a:t>3</a:t>
              </a:r>
            </a:p>
          </p:txBody>
        </p:sp>
      </p:grpSp>
      <p:sp>
        <p:nvSpPr>
          <p:cNvPr id="2188" name="Shape 2188" descr="正文"/>
          <p:cNvSpPr/>
          <p:nvPr/>
        </p:nvSpPr>
        <p:spPr>
          <a:xfrm>
            <a:off x="-291646" y="2338291"/>
            <a:ext cx="2759707" cy="384721"/>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gn="r">
              <a:defRPr sz="3800" b="0">
                <a:latin typeface="微软雅黑 Light"/>
                <a:ea typeface="微软雅黑 Light"/>
                <a:cs typeface="微软雅黑 Light"/>
                <a:sym typeface="微软雅黑 Light"/>
              </a:defRPr>
            </a:lvl1pPr>
          </a:lstStyle>
          <a:p>
            <a:r>
              <a:rPr sz="1900"/>
              <a:t>透明度低</a:t>
            </a:r>
          </a:p>
        </p:txBody>
      </p:sp>
      <p:sp>
        <p:nvSpPr>
          <p:cNvPr id="2189" name="Shape 2189" descr="分点上标题"/>
          <p:cNvSpPr/>
          <p:nvPr/>
        </p:nvSpPr>
        <p:spPr>
          <a:xfrm>
            <a:off x="97187" y="2705134"/>
            <a:ext cx="2354420" cy="446276"/>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gn="r">
              <a:defRPr sz="4600">
                <a:solidFill>
                  <a:srgbClr val="FFA734"/>
                </a:solidFill>
                <a:latin typeface="微软雅黑"/>
                <a:ea typeface="微软雅黑"/>
                <a:cs typeface="微软雅黑"/>
                <a:sym typeface="微软雅黑"/>
              </a:defRPr>
            </a:lvl1pPr>
          </a:lstStyle>
          <a:p>
            <a:r>
              <a:rPr sz="2300"/>
              <a:t>黑箱操作选组</a:t>
            </a:r>
          </a:p>
        </p:txBody>
      </p:sp>
      <p:grpSp>
        <p:nvGrpSpPr>
          <p:cNvPr id="2192" name="Group 2192" descr="椭圆 33"/>
          <p:cNvGrpSpPr/>
          <p:nvPr/>
        </p:nvGrpSpPr>
        <p:grpSpPr>
          <a:xfrm>
            <a:off x="4211475" y="5008151"/>
            <a:ext cx="840316" cy="1802383"/>
            <a:chOff x="0" y="-962067"/>
            <a:chExt cx="1680629" cy="3604764"/>
          </a:xfrm>
        </p:grpSpPr>
        <p:sp>
          <p:nvSpPr>
            <p:cNvPr id="2190" name="Shape 2190"/>
            <p:cNvSpPr/>
            <p:nvPr/>
          </p:nvSpPr>
          <p:spPr>
            <a:xfrm>
              <a:off x="0" y="0"/>
              <a:ext cx="1680630" cy="1680630"/>
            </a:xfrm>
            <a:prstGeom prst="ellipse">
              <a:avLst/>
            </a:prstGeom>
            <a:solidFill>
              <a:schemeClr val="accent4"/>
            </a:solidFill>
            <a:ln w="12700" cap="flat">
              <a:noFill/>
              <a:miter lim="400000"/>
            </a:ln>
            <a:effectLst/>
          </p:spPr>
          <p:txBody>
            <a:bodyPr wrap="square" lIns="45720" tIns="45720" rIns="45720" bIns="45720" numCol="1" anchor="ctr">
              <a:noAutofit/>
            </a:bodyPr>
            <a:lstStyle/>
            <a:p>
              <a:pPr algn="ctr">
                <a:defRPr sz="5600">
                  <a:latin typeface="华文细黑"/>
                  <a:ea typeface="华文细黑"/>
                  <a:cs typeface="华文细黑"/>
                  <a:sym typeface="华文细黑"/>
                </a:defRPr>
              </a:pPr>
              <a:endParaRPr sz="2800"/>
            </a:p>
          </p:txBody>
        </p:sp>
        <p:sp>
          <p:nvSpPr>
            <p:cNvPr id="2191" name="Shape 2191"/>
            <p:cNvSpPr/>
            <p:nvPr/>
          </p:nvSpPr>
          <p:spPr>
            <a:xfrm>
              <a:off x="246122" y="-962068"/>
              <a:ext cx="1188387" cy="360476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noAutofit/>
            </a:bodyPr>
            <a:lstStyle>
              <a:lvl1pPr algn="ctr">
                <a:defRPr sz="5600">
                  <a:solidFill>
                    <a:srgbClr val="FFFFFF"/>
                  </a:solidFill>
                  <a:latin typeface="华文细黑"/>
                  <a:ea typeface="华文细黑"/>
                  <a:cs typeface="华文细黑"/>
                  <a:sym typeface="华文细黑"/>
                </a:defRPr>
              </a:lvl1pPr>
            </a:lstStyle>
            <a:p>
              <a:r>
                <a:rPr sz="2800"/>
                <a:t>1</a:t>
              </a:r>
            </a:p>
          </p:txBody>
        </p:sp>
      </p:grpSp>
      <p:sp>
        <p:nvSpPr>
          <p:cNvPr id="2193" name="Shape 2193" descr="正文"/>
          <p:cNvSpPr/>
          <p:nvPr/>
        </p:nvSpPr>
        <p:spPr>
          <a:xfrm>
            <a:off x="2948859" y="5850604"/>
            <a:ext cx="1173730" cy="384721"/>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defRPr sz="3800" b="0">
                <a:latin typeface="微软雅黑 Light"/>
                <a:ea typeface="微软雅黑 Light"/>
                <a:cs typeface="微软雅黑 Light"/>
                <a:sym typeface="微软雅黑 Light"/>
              </a:defRPr>
            </a:lvl1pPr>
          </a:lstStyle>
          <a:p>
            <a:r>
              <a:rPr sz="1900"/>
              <a:t>自主度低</a:t>
            </a:r>
          </a:p>
        </p:txBody>
      </p:sp>
      <p:sp>
        <p:nvSpPr>
          <p:cNvPr id="2194" name="Shape 2194" descr="分点上标题"/>
          <p:cNvSpPr/>
          <p:nvPr/>
        </p:nvSpPr>
        <p:spPr>
          <a:xfrm>
            <a:off x="1516659" y="6169271"/>
            <a:ext cx="2449012" cy="446276"/>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gn="r">
              <a:defRPr sz="4600">
                <a:solidFill>
                  <a:srgbClr val="FFA734"/>
                </a:solidFill>
                <a:latin typeface="微软雅黑"/>
                <a:ea typeface="微软雅黑"/>
                <a:cs typeface="微软雅黑"/>
                <a:sym typeface="微软雅黑"/>
              </a:defRPr>
            </a:lvl1pPr>
          </a:lstStyle>
          <a:p>
            <a:r>
              <a:rPr sz="2300"/>
              <a:t>用户一键购买</a:t>
            </a:r>
          </a:p>
        </p:txBody>
      </p:sp>
      <p:grpSp>
        <p:nvGrpSpPr>
          <p:cNvPr id="2198" name="Group 2198" descr="组合 20"/>
          <p:cNvGrpSpPr/>
          <p:nvPr/>
        </p:nvGrpSpPr>
        <p:grpSpPr>
          <a:xfrm>
            <a:off x="6308258" y="1993566"/>
            <a:ext cx="781455" cy="781455"/>
            <a:chOff x="0" y="0"/>
            <a:chExt cx="1562908" cy="1562908"/>
          </a:xfrm>
        </p:grpSpPr>
        <p:sp>
          <p:nvSpPr>
            <p:cNvPr id="2195" name="Shape 2195" descr="矩形 81"/>
            <p:cNvSpPr/>
            <p:nvPr/>
          </p:nvSpPr>
          <p:spPr>
            <a:xfrm rot="5400000">
              <a:off x="616429" y="-614380"/>
              <a:ext cx="332099" cy="1560861"/>
            </a:xfrm>
            <a:prstGeom prst="rect">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96" name="Shape 2196" descr="矩形 82"/>
            <p:cNvSpPr/>
            <p:nvPr/>
          </p:nvSpPr>
          <p:spPr>
            <a:xfrm>
              <a:off x="1230809" y="0"/>
              <a:ext cx="332099" cy="1562909"/>
            </a:xfrm>
            <a:prstGeom prst="rect">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197" name="Shape 2197" descr="矩形 83"/>
            <p:cNvSpPr/>
            <p:nvPr/>
          </p:nvSpPr>
          <p:spPr>
            <a:xfrm rot="13500000">
              <a:off x="615405" y="-157640"/>
              <a:ext cx="332099" cy="1878189"/>
            </a:xfrm>
            <a:prstGeom prst="rect">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grpSp>
      <p:pic>
        <p:nvPicPr>
          <p:cNvPr id="2199" name="image2.png"/>
          <p:cNvPicPr>
            <a:picLocks noChangeAspect="1"/>
          </p:cNvPicPr>
          <p:nvPr/>
        </p:nvPicPr>
        <p:blipFill>
          <a:blip r:embed="rId3">
            <a:extLst/>
          </a:blip>
          <a:stretch>
            <a:fillRect/>
          </a:stretch>
        </p:blipFill>
        <p:spPr>
          <a:xfrm>
            <a:off x="10171042" y="4803855"/>
            <a:ext cx="737061" cy="737060"/>
          </a:xfrm>
          <a:prstGeom prst="rect">
            <a:avLst/>
          </a:prstGeom>
          <a:ln w="12700">
            <a:miter lim="400000"/>
          </a:ln>
        </p:spPr>
      </p:pic>
      <p:pic>
        <p:nvPicPr>
          <p:cNvPr id="2200" name="image3.png"/>
          <p:cNvPicPr>
            <a:picLocks noChangeAspect="1"/>
          </p:cNvPicPr>
          <p:nvPr/>
        </p:nvPicPr>
        <p:blipFill>
          <a:blip r:embed="rId4">
            <a:extLst/>
          </a:blip>
          <a:stretch>
            <a:fillRect/>
          </a:stretch>
        </p:blipFill>
        <p:spPr>
          <a:xfrm>
            <a:off x="9015345" y="5691792"/>
            <a:ext cx="2119250" cy="709797"/>
          </a:xfrm>
          <a:prstGeom prst="rect">
            <a:avLst/>
          </a:prstGeom>
          <a:ln w="12700">
            <a:miter lim="400000"/>
          </a:ln>
        </p:spPr>
      </p:pic>
      <p:pic>
        <p:nvPicPr>
          <p:cNvPr id="2201" name="image4.jpg"/>
          <p:cNvPicPr>
            <a:picLocks noChangeAspect="1"/>
          </p:cNvPicPr>
          <p:nvPr/>
        </p:nvPicPr>
        <p:blipFill>
          <a:blip r:embed="rId5">
            <a:extLst/>
          </a:blip>
          <a:stretch>
            <a:fillRect/>
          </a:stretch>
        </p:blipFill>
        <p:spPr>
          <a:xfrm>
            <a:off x="9216843" y="4809704"/>
            <a:ext cx="725363" cy="725363"/>
          </a:xfrm>
          <a:prstGeom prst="rect">
            <a:avLst/>
          </a:prstGeom>
          <a:ln w="12700">
            <a:miter lim="400000"/>
          </a:ln>
        </p:spPr>
      </p:pic>
    </p:spTree>
    <p:extLst>
      <p:ext uri="{BB962C8B-B14F-4D97-AF65-F5344CB8AC3E}">
        <p14:creationId xmlns:p14="http://schemas.microsoft.com/office/powerpoint/2010/main" val="269020653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 name="Shape 1597" descr="圆角矩形 24"/>
          <p:cNvSpPr/>
          <p:nvPr/>
        </p:nvSpPr>
        <p:spPr>
          <a:xfrm>
            <a:off x="621751" y="820718"/>
            <a:ext cx="10984887" cy="1267677"/>
          </a:xfrm>
          <a:prstGeom prst="roundRect">
            <a:avLst>
              <a:gd name="adj" fmla="val 10000"/>
            </a:avLst>
          </a:prstGeom>
          <a:ln w="12700">
            <a:solidFill>
              <a:srgbClr val="2E75B6"/>
            </a:solidFill>
          </a:ln>
        </p:spPr>
        <p:txBody>
          <a:bodyPr tIns="45720" bIns="45720"/>
          <a:lstStyle/>
          <a:p>
            <a:pPr>
              <a:defRPr b="0"/>
            </a:pPr>
            <a:endParaRPr sz="900"/>
          </a:p>
        </p:txBody>
      </p:sp>
      <p:sp>
        <p:nvSpPr>
          <p:cNvPr id="1598" name="Shape 1598" descr="圆角矩形 8"/>
          <p:cNvSpPr/>
          <p:nvPr/>
        </p:nvSpPr>
        <p:spPr>
          <a:xfrm>
            <a:off x="1053136" y="1174251"/>
            <a:ext cx="947145" cy="60580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4600" b="0"/>
            </a:lvl1pPr>
          </a:lstStyle>
          <a:p>
            <a:r>
              <a:rPr sz="2300"/>
              <a:t>大类</a:t>
            </a:r>
          </a:p>
        </p:txBody>
      </p:sp>
      <p:sp>
        <p:nvSpPr>
          <p:cNvPr id="1602" name="Shape 1602" descr="圆角矩形 40"/>
          <p:cNvSpPr/>
          <p:nvPr/>
        </p:nvSpPr>
        <p:spPr>
          <a:xfrm>
            <a:off x="621751" y="2509866"/>
            <a:ext cx="10984887" cy="1267677"/>
          </a:xfrm>
          <a:prstGeom prst="roundRect">
            <a:avLst>
              <a:gd name="adj" fmla="val 10000"/>
            </a:avLst>
          </a:prstGeom>
          <a:ln w="12700">
            <a:solidFill>
              <a:srgbClr val="2E75B6"/>
            </a:solidFill>
          </a:ln>
        </p:spPr>
        <p:txBody>
          <a:bodyPr tIns="45720" bIns="45720"/>
          <a:lstStyle/>
          <a:p>
            <a:pPr>
              <a:defRPr b="0"/>
            </a:pPr>
            <a:endParaRPr sz="900"/>
          </a:p>
        </p:txBody>
      </p:sp>
      <p:sp>
        <p:nvSpPr>
          <p:cNvPr id="1603" name="Shape 1603" descr="圆角矩形 8"/>
          <p:cNvSpPr/>
          <p:nvPr/>
        </p:nvSpPr>
        <p:spPr>
          <a:xfrm>
            <a:off x="1078536" y="2911950"/>
            <a:ext cx="947145" cy="60580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defTabSz="1778000">
              <a:lnSpc>
                <a:spcPct val="90000"/>
              </a:lnSpc>
              <a:spcBef>
                <a:spcPts val="1600"/>
              </a:spcBef>
              <a:defRPr sz="4600" b="0"/>
            </a:lvl1pPr>
          </a:lstStyle>
          <a:p>
            <a:r>
              <a:rPr sz="2300"/>
              <a:t>风险</a:t>
            </a:r>
          </a:p>
        </p:txBody>
      </p:sp>
      <p:sp>
        <p:nvSpPr>
          <p:cNvPr id="1608" name="Shape 1608" descr="圆角矩形 10"/>
          <p:cNvSpPr/>
          <p:nvPr/>
        </p:nvSpPr>
        <p:spPr>
          <a:xfrm>
            <a:off x="10072766" y="2975474"/>
            <a:ext cx="1312676" cy="600164"/>
          </a:xfrm>
          <a:prstGeom prst="rect">
            <a:avLst/>
          </a:prstGeom>
          <a:solidFill>
            <a:srgbClr val="FFA734"/>
          </a:solidFill>
          <a:ln w="25400">
            <a:miter lim="400000"/>
          </a:ln>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lIns="160020" tIns="160020" rIns="160020" bIns="160020" anchor="ctr">
            <a:spAutoFit/>
          </a:bodyPr>
          <a:lstStyle/>
          <a:p>
            <a:pPr algn="ctr" defTabSz="1866900">
              <a:lnSpc>
                <a:spcPct val="90000"/>
              </a:lnSpc>
              <a:spcBef>
                <a:spcPts val="800"/>
              </a:spcBef>
              <a:defRPr sz="4000" b="0"/>
            </a:pPr>
            <a:r>
              <a:rPr sz="2000"/>
              <a:t>因子 N</a:t>
            </a:r>
          </a:p>
        </p:txBody>
      </p:sp>
      <p:sp>
        <p:nvSpPr>
          <p:cNvPr id="1609" name="Shape 1609" descr="矩形 57"/>
          <p:cNvSpPr/>
          <p:nvPr/>
        </p:nvSpPr>
        <p:spPr>
          <a:xfrm>
            <a:off x="9269830" y="2991333"/>
            <a:ext cx="614272" cy="424732"/>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lgn="ctr" defTabSz="3733800">
              <a:lnSpc>
                <a:spcPct val="90000"/>
              </a:lnSpc>
              <a:spcBef>
                <a:spcPts val="2000"/>
              </a:spcBef>
              <a:defRPr sz="4800" b="0"/>
            </a:lvl1pPr>
          </a:lstStyle>
          <a:p>
            <a:r>
              <a:rPr sz="2400"/>
              <a:t>……</a:t>
            </a:r>
          </a:p>
        </p:txBody>
      </p:sp>
      <p:sp>
        <p:nvSpPr>
          <p:cNvPr id="1610" name="Shape 1610"/>
          <p:cNvSpPr/>
          <p:nvPr/>
        </p:nvSpPr>
        <p:spPr>
          <a:xfrm>
            <a:off x="9085606" y="1125242"/>
            <a:ext cx="1312676" cy="655564"/>
          </a:xfrm>
          <a:prstGeom prst="rect">
            <a:avLst/>
          </a:prstGeom>
          <a:solidFill>
            <a:srgbClr val="FFA734"/>
          </a:solidFill>
          <a:ln w="25400">
            <a:miter lim="400000"/>
          </a:ln>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lIns="160020" tIns="160020" rIns="160020" bIns="160020" anchor="ctr">
            <a:spAutoFit/>
          </a:bodyPr>
          <a:lstStyle/>
          <a:p>
            <a:pPr algn="ctr" defTabSz="1866900">
              <a:lnSpc>
                <a:spcPct val="90000"/>
              </a:lnSpc>
              <a:spcBef>
                <a:spcPts val="1000"/>
              </a:spcBef>
              <a:defRPr sz="4800" b="0"/>
            </a:pPr>
            <a:r>
              <a:rPr sz="2400"/>
              <a:t>资产 M</a:t>
            </a:r>
          </a:p>
        </p:txBody>
      </p:sp>
      <p:sp>
        <p:nvSpPr>
          <p:cNvPr id="1611" name="Shape 1611" descr="矩形 61"/>
          <p:cNvSpPr/>
          <p:nvPr/>
        </p:nvSpPr>
        <p:spPr>
          <a:xfrm>
            <a:off x="8109212" y="1242190"/>
            <a:ext cx="614272" cy="424732"/>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lgn="ctr" defTabSz="3733800">
              <a:lnSpc>
                <a:spcPct val="90000"/>
              </a:lnSpc>
              <a:spcBef>
                <a:spcPts val="2000"/>
              </a:spcBef>
              <a:defRPr sz="4800" b="0"/>
            </a:lvl1pPr>
          </a:lstStyle>
          <a:p>
            <a:r>
              <a:rPr sz="2400"/>
              <a:t>……</a:t>
            </a:r>
          </a:p>
        </p:txBody>
      </p:sp>
      <p:cxnSp>
        <p:nvCxnSpPr>
          <p:cNvPr id="1612" name="Connector 1612" descr="直接箭头连接符 63"/>
          <p:cNvCxnSpPr>
            <a:stCxn id="1600" idx="0"/>
            <a:endCxn id="1604" idx="0"/>
          </p:cNvCxnSpPr>
          <p:nvPr/>
        </p:nvCxnSpPr>
        <p:spPr>
          <a:xfrm flipH="1">
            <a:off x="3394244" y="1453847"/>
            <a:ext cx="633049" cy="1761006"/>
          </a:xfrm>
          <a:prstGeom prst="straightConnector1">
            <a:avLst/>
          </a:prstGeom>
          <a:ln w="12700">
            <a:solidFill>
              <a:schemeClr val="accent1"/>
            </a:solidFill>
            <a:miter/>
            <a:tailEnd type="triangle"/>
          </a:ln>
        </p:spPr>
      </p:cxnSp>
      <p:cxnSp>
        <p:nvCxnSpPr>
          <p:cNvPr id="1614" name="Connector 1614" descr="直接箭头连接符 67"/>
          <p:cNvCxnSpPr>
            <a:stCxn id="1599" idx="0"/>
            <a:endCxn id="1605" idx="0"/>
          </p:cNvCxnSpPr>
          <p:nvPr/>
        </p:nvCxnSpPr>
        <p:spPr>
          <a:xfrm flipH="1">
            <a:off x="4966755" y="1454556"/>
            <a:ext cx="668825" cy="1756728"/>
          </a:xfrm>
          <a:prstGeom prst="straightConnector1">
            <a:avLst/>
          </a:prstGeom>
          <a:ln w="12700">
            <a:solidFill>
              <a:schemeClr val="accent1"/>
            </a:solidFill>
            <a:miter/>
            <a:tailEnd type="triangle"/>
          </a:ln>
        </p:spPr>
      </p:cxnSp>
      <p:cxnSp>
        <p:nvCxnSpPr>
          <p:cNvPr id="1616" name="Connector 1616" descr="直接箭头连接符 71"/>
          <p:cNvCxnSpPr>
            <a:stCxn id="1599" idx="0"/>
            <a:endCxn id="1607" idx="0"/>
          </p:cNvCxnSpPr>
          <p:nvPr/>
        </p:nvCxnSpPr>
        <p:spPr>
          <a:xfrm>
            <a:off x="5635579" y="1454556"/>
            <a:ext cx="2396280" cy="1756728"/>
          </a:xfrm>
          <a:prstGeom prst="straightConnector1">
            <a:avLst/>
          </a:prstGeom>
          <a:ln w="12700">
            <a:solidFill>
              <a:schemeClr val="accent1"/>
            </a:solidFill>
            <a:miter/>
            <a:tailEnd type="triangle"/>
          </a:ln>
        </p:spPr>
      </p:cxnSp>
      <p:cxnSp>
        <p:nvCxnSpPr>
          <p:cNvPr id="1617" name="Connector 1617" descr="直接箭头连接符 73"/>
          <p:cNvCxnSpPr>
            <a:stCxn id="1601" idx="0"/>
            <a:endCxn id="1607" idx="0"/>
          </p:cNvCxnSpPr>
          <p:nvPr/>
        </p:nvCxnSpPr>
        <p:spPr>
          <a:xfrm>
            <a:off x="7276890" y="1454556"/>
            <a:ext cx="754969" cy="1756728"/>
          </a:xfrm>
          <a:prstGeom prst="straightConnector1">
            <a:avLst/>
          </a:prstGeom>
          <a:ln w="12700">
            <a:solidFill>
              <a:schemeClr val="accent1"/>
            </a:solidFill>
            <a:miter/>
            <a:tailEnd type="triangle"/>
          </a:ln>
        </p:spPr>
      </p:cxnSp>
      <p:cxnSp>
        <p:nvCxnSpPr>
          <p:cNvPr id="1618" name="Connector 1618" descr="直接箭头连接符 77"/>
          <p:cNvCxnSpPr>
            <a:stCxn id="1601" idx="0"/>
            <a:endCxn id="1606" idx="0"/>
          </p:cNvCxnSpPr>
          <p:nvPr/>
        </p:nvCxnSpPr>
        <p:spPr>
          <a:xfrm flipH="1">
            <a:off x="6499306" y="1454556"/>
            <a:ext cx="777584" cy="1760297"/>
          </a:xfrm>
          <a:prstGeom prst="straightConnector1">
            <a:avLst/>
          </a:prstGeom>
          <a:ln w="12700">
            <a:solidFill>
              <a:schemeClr val="accent1"/>
            </a:solidFill>
            <a:miter/>
            <a:tailEnd type="triangle"/>
          </a:ln>
        </p:spPr>
      </p:cxnSp>
      <p:cxnSp>
        <p:nvCxnSpPr>
          <p:cNvPr id="1619" name="Connector 1619" descr="直接箭头连接符 79"/>
          <p:cNvCxnSpPr>
            <a:stCxn id="1599" idx="0"/>
            <a:endCxn id="1606" idx="0"/>
          </p:cNvCxnSpPr>
          <p:nvPr/>
        </p:nvCxnSpPr>
        <p:spPr>
          <a:xfrm>
            <a:off x="5635579" y="1454556"/>
            <a:ext cx="863728" cy="1760297"/>
          </a:xfrm>
          <a:prstGeom prst="straightConnector1">
            <a:avLst/>
          </a:prstGeom>
          <a:ln w="12700">
            <a:solidFill>
              <a:schemeClr val="accent1"/>
            </a:solidFill>
            <a:miter/>
            <a:tailEnd type="triangle"/>
          </a:ln>
        </p:spPr>
      </p:cxnSp>
      <p:sp>
        <p:nvSpPr>
          <p:cNvPr id="1620" name="Shape 1620" descr="圆角矩形 64"/>
          <p:cNvSpPr/>
          <p:nvPr/>
        </p:nvSpPr>
        <p:spPr>
          <a:xfrm>
            <a:off x="621751" y="4455458"/>
            <a:ext cx="4880415" cy="1346252"/>
          </a:xfrm>
          <a:prstGeom prst="roundRect">
            <a:avLst>
              <a:gd name="adj" fmla="val 10000"/>
            </a:avLst>
          </a:prstGeom>
          <a:ln w="12700">
            <a:solidFill>
              <a:srgbClr val="2E75B6"/>
            </a:solidFill>
          </a:ln>
        </p:spPr>
        <p:txBody>
          <a:bodyPr tIns="45720" bIns="45720"/>
          <a:lstStyle/>
          <a:p>
            <a:pPr>
              <a:defRPr b="0"/>
            </a:pPr>
            <a:endParaRPr sz="900"/>
          </a:p>
        </p:txBody>
      </p:sp>
      <p:sp>
        <p:nvSpPr>
          <p:cNvPr id="1621" name="Shape 1621" descr="圆角矩形 8"/>
          <p:cNvSpPr/>
          <p:nvPr/>
        </p:nvSpPr>
        <p:spPr>
          <a:xfrm>
            <a:off x="623313" y="4707956"/>
            <a:ext cx="2768350" cy="841256"/>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4000" b="0"/>
            </a:lvl1pPr>
          </a:lstStyle>
          <a:p>
            <a:r>
              <a:rPr sz="2000"/>
              <a:t>如何将每个因子落实到基金本身？</a:t>
            </a:r>
          </a:p>
        </p:txBody>
      </p:sp>
      <p:grpSp>
        <p:nvGrpSpPr>
          <p:cNvPr id="1624" name="Group 1624" descr="组合 74"/>
          <p:cNvGrpSpPr/>
          <p:nvPr/>
        </p:nvGrpSpPr>
        <p:grpSpPr>
          <a:xfrm>
            <a:off x="6726222" y="4455458"/>
            <a:ext cx="4880416" cy="1346252"/>
            <a:chOff x="0" y="0"/>
            <a:chExt cx="9760830" cy="2692502"/>
          </a:xfrm>
        </p:grpSpPr>
        <p:sp>
          <p:nvSpPr>
            <p:cNvPr id="1622" name="Shape 1622" descr="圆角矩形 75"/>
            <p:cNvSpPr/>
            <p:nvPr/>
          </p:nvSpPr>
          <p:spPr>
            <a:xfrm>
              <a:off x="0" y="0"/>
              <a:ext cx="9760830" cy="2692502"/>
            </a:xfrm>
            <a:prstGeom prst="roundRect">
              <a:avLst>
                <a:gd name="adj" fmla="val 10000"/>
              </a:avLst>
            </a:prstGeom>
            <a:noFill/>
            <a:ln w="12700" cap="flat">
              <a:solidFill>
                <a:srgbClr val="2E75B6"/>
              </a:solidFill>
              <a:prstDash val="solid"/>
              <a:round/>
            </a:ln>
            <a:effectLst/>
          </p:spPr>
          <p:txBody>
            <a:bodyPr wrap="square" lIns="45720" tIns="45720" rIns="45720" bIns="45720" numCol="1" anchor="t">
              <a:noAutofit/>
            </a:bodyPr>
            <a:lstStyle/>
            <a:p>
              <a:pPr>
                <a:defRPr b="0"/>
              </a:pPr>
              <a:endParaRPr sz="900"/>
            </a:p>
          </p:txBody>
        </p:sp>
        <p:sp>
          <p:nvSpPr>
            <p:cNvPr id="1623" name="Shape 1623" descr="圆角矩形 8"/>
            <p:cNvSpPr/>
            <p:nvPr/>
          </p:nvSpPr>
          <p:spPr>
            <a:xfrm>
              <a:off x="3124" y="504994"/>
              <a:ext cx="4915797" cy="1682511"/>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142240" tIns="142240" rIns="142240" bIns="142240" numCol="1" anchor="ctr">
              <a:spAutoFit/>
            </a:bodyPr>
            <a:lstStyle>
              <a:lvl1pPr algn="ctr" defTabSz="1778000">
                <a:lnSpc>
                  <a:spcPct val="90000"/>
                </a:lnSpc>
                <a:spcBef>
                  <a:spcPts val="1600"/>
                </a:spcBef>
                <a:defRPr sz="4000" b="0"/>
              </a:lvl1pPr>
            </a:lstStyle>
            <a:p>
              <a:r>
                <a:rPr sz="2000"/>
                <a:t>如何合理配置各因子的风险？</a:t>
              </a:r>
            </a:p>
          </p:txBody>
        </p:sp>
      </p:grpSp>
      <p:sp>
        <p:nvSpPr>
          <p:cNvPr id="1625" name="Shape 1625" descr="圆角矩形 8"/>
          <p:cNvSpPr/>
          <p:nvPr/>
        </p:nvSpPr>
        <p:spPr>
          <a:xfrm>
            <a:off x="3829050" y="4675046"/>
            <a:ext cx="1673117" cy="63350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5000" b="0"/>
            </a:lvl1pPr>
          </a:lstStyle>
          <a:p>
            <a:r>
              <a:rPr sz="2500"/>
              <a:t>归因分析</a:t>
            </a:r>
          </a:p>
        </p:txBody>
      </p:sp>
      <p:sp>
        <p:nvSpPr>
          <p:cNvPr id="1626" name="Shape 1626" descr="圆角矩形 8"/>
          <p:cNvSpPr/>
          <p:nvPr/>
        </p:nvSpPr>
        <p:spPr>
          <a:xfrm>
            <a:off x="9625349" y="4659107"/>
            <a:ext cx="947145" cy="63350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defTabSz="1778000">
              <a:lnSpc>
                <a:spcPct val="90000"/>
              </a:lnSpc>
              <a:spcBef>
                <a:spcPts val="1600"/>
              </a:spcBef>
              <a:defRPr sz="5000" b="0"/>
            </a:lvl1pPr>
          </a:lstStyle>
          <a:p>
            <a:r>
              <a:rPr sz="2500"/>
              <a:t>多种</a:t>
            </a:r>
          </a:p>
        </p:txBody>
      </p:sp>
      <p:cxnSp>
        <p:nvCxnSpPr>
          <p:cNvPr id="1613" name="Connector 1613" descr="直接箭头连接符 65"/>
          <p:cNvCxnSpPr>
            <a:stCxn id="1600" idx="0"/>
            <a:endCxn id="1605" idx="0"/>
          </p:cNvCxnSpPr>
          <p:nvPr/>
        </p:nvCxnSpPr>
        <p:spPr>
          <a:xfrm>
            <a:off x="4027292" y="1453847"/>
            <a:ext cx="939463" cy="1757437"/>
          </a:xfrm>
          <a:prstGeom prst="straightConnector1">
            <a:avLst/>
          </a:prstGeom>
          <a:ln w="12700">
            <a:solidFill>
              <a:schemeClr val="accent1"/>
            </a:solidFill>
            <a:miter/>
            <a:tailEnd type="triangle"/>
          </a:ln>
        </p:spPr>
      </p:cxnSp>
      <p:sp>
        <p:nvSpPr>
          <p:cNvPr id="1627" name="Shape 1627" descr="圆角矩形 8"/>
          <p:cNvSpPr/>
          <p:nvPr/>
        </p:nvSpPr>
        <p:spPr>
          <a:xfrm>
            <a:off x="1598067" y="1174251"/>
            <a:ext cx="1049706" cy="60580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4600" b="0"/>
            </a:lvl1pPr>
          </a:lstStyle>
          <a:p>
            <a:r>
              <a:rPr sz="2300"/>
              <a:t>资产</a:t>
            </a:r>
          </a:p>
        </p:txBody>
      </p:sp>
      <p:sp>
        <p:nvSpPr>
          <p:cNvPr id="1628" name="Shape 1628" descr="圆角矩形 8"/>
          <p:cNvSpPr/>
          <p:nvPr/>
        </p:nvSpPr>
        <p:spPr>
          <a:xfrm>
            <a:off x="1687851" y="2910740"/>
            <a:ext cx="870139" cy="60580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defTabSz="1778000">
              <a:lnSpc>
                <a:spcPct val="90000"/>
              </a:lnSpc>
              <a:spcBef>
                <a:spcPts val="1600"/>
              </a:spcBef>
              <a:defRPr sz="4600" b="0"/>
            </a:lvl1pPr>
          </a:lstStyle>
          <a:p>
            <a:r>
              <a:rPr sz="2300"/>
              <a:t>因子</a:t>
            </a:r>
          </a:p>
        </p:txBody>
      </p:sp>
      <p:sp>
        <p:nvSpPr>
          <p:cNvPr id="1629" name="Shape 1629" descr="圆角矩形 8"/>
          <p:cNvSpPr/>
          <p:nvPr/>
        </p:nvSpPr>
        <p:spPr>
          <a:xfrm>
            <a:off x="3829050" y="5054376"/>
            <a:ext cx="1673117" cy="63350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5000" b="0"/>
            </a:lvl1pPr>
          </a:lstStyle>
          <a:p>
            <a:r>
              <a:rPr sz="2500"/>
              <a:t>评价推荐</a:t>
            </a:r>
          </a:p>
        </p:txBody>
      </p:sp>
      <p:cxnSp>
        <p:nvCxnSpPr>
          <p:cNvPr id="1615" name="Connector 1615" descr="直接箭头连接符 69"/>
          <p:cNvCxnSpPr>
            <a:stCxn id="1601" idx="0"/>
            <a:endCxn id="1605" idx="0"/>
          </p:cNvCxnSpPr>
          <p:nvPr/>
        </p:nvCxnSpPr>
        <p:spPr>
          <a:xfrm flipH="1">
            <a:off x="4966755" y="1454556"/>
            <a:ext cx="2310136" cy="1756728"/>
          </a:xfrm>
          <a:prstGeom prst="straightConnector1">
            <a:avLst/>
          </a:prstGeom>
          <a:ln w="12700">
            <a:solidFill>
              <a:schemeClr val="accent1"/>
            </a:solidFill>
            <a:miter/>
            <a:tailEnd type="triangle"/>
          </a:ln>
        </p:spPr>
      </p:cxnSp>
      <p:sp>
        <p:nvSpPr>
          <p:cNvPr id="1630" name="Shape 1630" descr="圆角矩形 8"/>
          <p:cNvSpPr/>
          <p:nvPr/>
        </p:nvSpPr>
        <p:spPr>
          <a:xfrm>
            <a:off x="9707899" y="5026836"/>
            <a:ext cx="1673117" cy="63350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5000" b="0"/>
            </a:lvl1pPr>
          </a:lstStyle>
          <a:p>
            <a:r>
              <a:rPr sz="2500"/>
              <a:t>配比策略</a:t>
            </a:r>
          </a:p>
        </p:txBody>
      </p:sp>
      <p:sp>
        <p:nvSpPr>
          <p:cNvPr id="1631" name="Shape 1631"/>
          <p:cNvSpPr/>
          <p:nvPr/>
        </p:nvSpPr>
        <p:spPr>
          <a:xfrm>
            <a:off x="3270839" y="5220478"/>
            <a:ext cx="682481" cy="1"/>
          </a:xfrm>
          <a:prstGeom prst="line">
            <a:avLst/>
          </a:prstGeom>
          <a:ln w="25400">
            <a:solidFill>
              <a:schemeClr val="accent1"/>
            </a:solidFill>
            <a:miter/>
            <a:tailEnd type="triangle"/>
          </a:ln>
        </p:spPr>
        <p:txBody>
          <a:bodyPr tIns="45720" bIns="45720"/>
          <a:lstStyle/>
          <a:p>
            <a:endParaRPr sz="900"/>
          </a:p>
        </p:txBody>
      </p:sp>
      <p:sp>
        <p:nvSpPr>
          <p:cNvPr id="1632" name="Shape 1632"/>
          <p:cNvSpPr/>
          <p:nvPr/>
        </p:nvSpPr>
        <p:spPr>
          <a:xfrm>
            <a:off x="9040213" y="5220478"/>
            <a:ext cx="682481" cy="1"/>
          </a:xfrm>
          <a:prstGeom prst="line">
            <a:avLst/>
          </a:prstGeom>
          <a:ln w="25400">
            <a:solidFill>
              <a:schemeClr val="accent1"/>
            </a:solidFill>
            <a:miter/>
            <a:tailEnd type="triangle"/>
          </a:ln>
        </p:spPr>
        <p:txBody>
          <a:bodyPr tIns="45720" bIns="45720"/>
          <a:lstStyle/>
          <a:p>
            <a:endParaRPr sz="900"/>
          </a:p>
        </p:txBody>
      </p:sp>
      <p:sp>
        <p:nvSpPr>
          <p:cNvPr id="1633" name="Shape 1633" descr="圆角矩形 8"/>
          <p:cNvSpPr/>
          <p:nvPr/>
        </p:nvSpPr>
        <p:spPr>
          <a:xfrm>
            <a:off x="9745999" y="4303397"/>
            <a:ext cx="1776050" cy="1326004"/>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p>
            <a:pPr lvl="2" algn="r" defTabSz="889000">
              <a:lnSpc>
                <a:spcPct val="90000"/>
              </a:lnSpc>
              <a:spcBef>
                <a:spcPts val="800"/>
              </a:spcBef>
              <a:defRPr sz="5000" b="0"/>
            </a:pPr>
            <a:r>
              <a:rPr sz="2500"/>
              <a:t>分散化</a:t>
            </a:r>
          </a:p>
        </p:txBody>
      </p:sp>
      <p:sp>
        <p:nvSpPr>
          <p:cNvPr id="1599" name="Shape 1599"/>
          <p:cNvSpPr/>
          <p:nvPr/>
        </p:nvSpPr>
        <p:spPr>
          <a:xfrm>
            <a:off x="4979241" y="1126775"/>
            <a:ext cx="1312676" cy="655564"/>
          </a:xfrm>
          <a:prstGeom prst="rect">
            <a:avLst/>
          </a:prstGeom>
          <a:solidFill>
            <a:srgbClr val="FFA734"/>
          </a:solidFill>
          <a:ln w="25400">
            <a:miter lim="400000"/>
          </a:ln>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lIns="160020" tIns="160020" rIns="160020" bIns="160020" anchor="ctr">
            <a:spAutoFit/>
          </a:bodyPr>
          <a:lstStyle>
            <a:lvl1pPr algn="ctr" defTabSz="3733800">
              <a:lnSpc>
                <a:spcPct val="90000"/>
              </a:lnSpc>
              <a:spcBef>
                <a:spcPts val="2000"/>
              </a:spcBef>
              <a:defRPr sz="4800" b="0"/>
            </a:lvl1pPr>
          </a:lstStyle>
          <a:p>
            <a:r>
              <a:rPr sz="2400"/>
              <a:t>债券</a:t>
            </a:r>
          </a:p>
        </p:txBody>
      </p:sp>
      <p:sp>
        <p:nvSpPr>
          <p:cNvPr id="1600" name="Shape 1600"/>
          <p:cNvSpPr/>
          <p:nvPr/>
        </p:nvSpPr>
        <p:spPr>
          <a:xfrm>
            <a:off x="3370955" y="1126066"/>
            <a:ext cx="1312676" cy="655564"/>
          </a:xfrm>
          <a:prstGeom prst="rect">
            <a:avLst/>
          </a:prstGeom>
          <a:solidFill>
            <a:srgbClr val="FFA734"/>
          </a:solidFill>
          <a:ln w="25400">
            <a:miter lim="400000"/>
          </a:ln>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lIns="160020" tIns="160020" rIns="160020" bIns="160020" anchor="ctr">
            <a:spAutoFit/>
          </a:bodyPr>
          <a:lstStyle>
            <a:lvl1pPr algn="ctr" defTabSz="3733800">
              <a:lnSpc>
                <a:spcPct val="90000"/>
              </a:lnSpc>
              <a:spcBef>
                <a:spcPts val="2000"/>
              </a:spcBef>
              <a:defRPr sz="4800" b="0"/>
            </a:lvl1pPr>
          </a:lstStyle>
          <a:p>
            <a:r>
              <a:rPr sz="2400"/>
              <a:t>股票</a:t>
            </a:r>
          </a:p>
        </p:txBody>
      </p:sp>
      <p:sp>
        <p:nvSpPr>
          <p:cNvPr id="1601" name="Shape 1601"/>
          <p:cNvSpPr/>
          <p:nvPr/>
        </p:nvSpPr>
        <p:spPr>
          <a:xfrm>
            <a:off x="6620552" y="1126775"/>
            <a:ext cx="1312676" cy="655564"/>
          </a:xfrm>
          <a:prstGeom prst="rect">
            <a:avLst/>
          </a:prstGeom>
          <a:solidFill>
            <a:srgbClr val="FFA734"/>
          </a:solidFill>
          <a:ln w="25400">
            <a:miter lim="400000"/>
          </a:ln>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lIns="160020" tIns="160020" rIns="160020" bIns="160020" anchor="ctr">
            <a:spAutoFit/>
          </a:bodyPr>
          <a:lstStyle>
            <a:lvl1pPr algn="ctr" defTabSz="3733800">
              <a:lnSpc>
                <a:spcPct val="90000"/>
              </a:lnSpc>
              <a:spcBef>
                <a:spcPts val="2000"/>
              </a:spcBef>
              <a:defRPr sz="4800" b="0"/>
            </a:lvl1pPr>
          </a:lstStyle>
          <a:p>
            <a:r>
              <a:rPr sz="2400"/>
              <a:t>货币</a:t>
            </a:r>
          </a:p>
        </p:txBody>
      </p:sp>
      <p:sp>
        <p:nvSpPr>
          <p:cNvPr id="1604" name="Shape 1604" descr="圆角矩形 10"/>
          <p:cNvSpPr/>
          <p:nvPr/>
        </p:nvSpPr>
        <p:spPr>
          <a:xfrm>
            <a:off x="2737907" y="2914772"/>
            <a:ext cx="1312676" cy="600164"/>
          </a:xfrm>
          <a:prstGeom prst="rect">
            <a:avLst/>
          </a:prstGeom>
          <a:solidFill>
            <a:srgbClr val="FFA734"/>
          </a:solidFill>
          <a:ln w="25400">
            <a:miter lim="400000"/>
          </a:ln>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lIns="160020" tIns="160020" rIns="160020" bIns="160020" anchor="ctr">
            <a:spAutoFit/>
          </a:bodyPr>
          <a:lstStyle>
            <a:lvl1pPr algn="ctr" defTabSz="3733800">
              <a:lnSpc>
                <a:spcPct val="90000"/>
              </a:lnSpc>
              <a:spcBef>
                <a:spcPts val="1600"/>
              </a:spcBef>
              <a:defRPr sz="4000" b="0"/>
            </a:lvl1pPr>
          </a:lstStyle>
          <a:p>
            <a:r>
              <a:rPr sz="2000"/>
              <a:t>价值</a:t>
            </a:r>
          </a:p>
        </p:txBody>
      </p:sp>
      <p:sp>
        <p:nvSpPr>
          <p:cNvPr id="1605" name="Shape 1605" descr="圆角矩形 10"/>
          <p:cNvSpPr/>
          <p:nvPr/>
        </p:nvSpPr>
        <p:spPr>
          <a:xfrm>
            <a:off x="4310417" y="2911202"/>
            <a:ext cx="1312676" cy="600164"/>
          </a:xfrm>
          <a:prstGeom prst="rect">
            <a:avLst/>
          </a:prstGeom>
          <a:solidFill>
            <a:srgbClr val="FFA734"/>
          </a:solidFill>
          <a:ln w="25400">
            <a:miter lim="400000"/>
          </a:ln>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lIns="160020" tIns="160020" rIns="160020" bIns="160020" anchor="ctr">
            <a:spAutoFit/>
          </a:bodyPr>
          <a:lstStyle>
            <a:lvl1pPr algn="ctr" defTabSz="3733800">
              <a:lnSpc>
                <a:spcPct val="90000"/>
              </a:lnSpc>
              <a:spcBef>
                <a:spcPts val="1600"/>
              </a:spcBef>
              <a:defRPr sz="4000" b="0"/>
            </a:lvl1pPr>
          </a:lstStyle>
          <a:p>
            <a:r>
              <a:rPr sz="2000"/>
              <a:t>流动性</a:t>
            </a:r>
          </a:p>
        </p:txBody>
      </p:sp>
      <p:sp>
        <p:nvSpPr>
          <p:cNvPr id="1606" name="Shape 1606" descr="圆角矩形 10"/>
          <p:cNvSpPr/>
          <p:nvPr/>
        </p:nvSpPr>
        <p:spPr>
          <a:xfrm>
            <a:off x="5842969" y="2914772"/>
            <a:ext cx="1312676" cy="600164"/>
          </a:xfrm>
          <a:prstGeom prst="rect">
            <a:avLst/>
          </a:prstGeom>
          <a:solidFill>
            <a:srgbClr val="FFA734"/>
          </a:solidFill>
          <a:ln w="25400">
            <a:miter lim="400000"/>
          </a:ln>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lIns="160020" tIns="160020" rIns="160020" bIns="160020" anchor="ctr">
            <a:spAutoFit/>
          </a:bodyPr>
          <a:lstStyle>
            <a:lvl1pPr algn="ctr" defTabSz="3733800">
              <a:lnSpc>
                <a:spcPct val="90000"/>
              </a:lnSpc>
              <a:spcBef>
                <a:spcPts val="1600"/>
              </a:spcBef>
              <a:defRPr sz="4000" b="0"/>
            </a:lvl1pPr>
          </a:lstStyle>
          <a:p>
            <a:r>
              <a:rPr sz="2000" dirty="0" err="1"/>
              <a:t>通胀</a:t>
            </a:r>
            <a:endParaRPr sz="2000" dirty="0"/>
          </a:p>
        </p:txBody>
      </p:sp>
      <p:sp>
        <p:nvSpPr>
          <p:cNvPr id="1607" name="Shape 1607" descr="圆角矩形 10"/>
          <p:cNvSpPr/>
          <p:nvPr/>
        </p:nvSpPr>
        <p:spPr>
          <a:xfrm>
            <a:off x="7375520" y="2911202"/>
            <a:ext cx="1312676" cy="600164"/>
          </a:xfrm>
          <a:prstGeom prst="rect">
            <a:avLst/>
          </a:prstGeom>
          <a:solidFill>
            <a:srgbClr val="FFA734"/>
          </a:solidFill>
          <a:ln w="25400">
            <a:miter lim="400000"/>
          </a:ln>
          <a:effectLst>
            <a:outerShdw blurRad="101600" dist="25400" dir="5400000" rotWithShape="0">
              <a:srgbClr val="000000">
                <a:alpha val="75000"/>
              </a:srgbClr>
            </a:outerShdw>
          </a:effectLst>
          <a:extLst>
            <a:ext uri="{C572A759-6A51-4108-AA02-DFA0A04FC94B}">
              <ma14:wrappingTextBoxFlag xmlns="" xmlns:ma14="http://schemas.microsoft.com/office/mac/drawingml/2011/main" val="1"/>
            </a:ext>
          </a:extLst>
        </p:spPr>
        <p:txBody>
          <a:bodyPr lIns="160020" tIns="160020" rIns="160020" bIns="160020" anchor="ctr">
            <a:spAutoFit/>
          </a:bodyPr>
          <a:lstStyle>
            <a:lvl1pPr algn="ctr" defTabSz="3733800">
              <a:lnSpc>
                <a:spcPct val="90000"/>
              </a:lnSpc>
              <a:spcBef>
                <a:spcPts val="1600"/>
              </a:spcBef>
              <a:defRPr sz="4000" b="0"/>
            </a:lvl1pPr>
          </a:lstStyle>
          <a:p>
            <a:r>
              <a:rPr sz="2000" dirty="0" err="1"/>
              <a:t>利率</a:t>
            </a:r>
            <a:endParaRPr sz="2000" dirty="0"/>
          </a:p>
        </p:txBody>
      </p:sp>
    </p:spTree>
    <p:extLst>
      <p:ext uri="{BB962C8B-B14F-4D97-AF65-F5344CB8AC3E}">
        <p14:creationId xmlns:p14="http://schemas.microsoft.com/office/powerpoint/2010/main" val="3853517810"/>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612"/>
                                        </p:tgtEl>
                                        <p:attrNameLst>
                                          <p:attrName>style.visibility</p:attrName>
                                        </p:attrNameLst>
                                      </p:cBhvr>
                                      <p:to>
                                        <p:strVal val="visible"/>
                                      </p:to>
                                    </p:set>
                                    <p:animEffect transition="in" filter="dissolve">
                                      <p:cBhvr>
                                        <p:cTn id="7" dur="500"/>
                                        <p:tgtEl>
                                          <p:spTgt spid="1612"/>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613"/>
                                        </p:tgtEl>
                                        <p:attrNameLst>
                                          <p:attrName>style.visibility</p:attrName>
                                        </p:attrNameLst>
                                      </p:cBhvr>
                                      <p:to>
                                        <p:strVal val="visible"/>
                                      </p:to>
                                    </p:set>
                                    <p:animEffect transition="in" filter="dissolve">
                                      <p:cBhvr>
                                        <p:cTn id="11" dur="500"/>
                                        <p:tgtEl>
                                          <p:spTgt spid="1613"/>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614"/>
                                        </p:tgtEl>
                                        <p:attrNameLst>
                                          <p:attrName>style.visibility</p:attrName>
                                        </p:attrNameLst>
                                      </p:cBhvr>
                                      <p:to>
                                        <p:strVal val="visible"/>
                                      </p:to>
                                    </p:set>
                                    <p:animEffect transition="in" filter="dissolve">
                                      <p:cBhvr>
                                        <p:cTn id="15" dur="500"/>
                                        <p:tgtEl>
                                          <p:spTgt spid="1614"/>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615"/>
                                        </p:tgtEl>
                                        <p:attrNameLst>
                                          <p:attrName>style.visibility</p:attrName>
                                        </p:attrNameLst>
                                      </p:cBhvr>
                                      <p:to>
                                        <p:strVal val="visible"/>
                                      </p:to>
                                    </p:set>
                                    <p:animEffect transition="in" filter="dissolve">
                                      <p:cBhvr>
                                        <p:cTn id="19" dur="500"/>
                                        <p:tgtEl>
                                          <p:spTgt spid="1615"/>
                                        </p:tgtEl>
                                      </p:cBhvr>
                                    </p:animEffect>
                                  </p:childTnLst>
                                </p:cTn>
                              </p:par>
                            </p:childTnLst>
                          </p:cTn>
                        </p:par>
                        <p:par>
                          <p:cTn id="20" fill="hold">
                            <p:stCondLst>
                              <p:cond delay="2000"/>
                            </p:stCondLst>
                            <p:childTnLst>
                              <p:par>
                                <p:cTn id="21" presetID="9" presetClass="entr" fill="hold" grpId="0" nodeType="afterEffect">
                                  <p:stCondLst>
                                    <p:cond delay="0"/>
                                  </p:stCondLst>
                                  <p:iterate>
                                    <p:tmAbs val="0"/>
                                  </p:iterate>
                                  <p:childTnLst>
                                    <p:set>
                                      <p:cBhvr>
                                        <p:cTn id="22" fill="hold"/>
                                        <p:tgtEl>
                                          <p:spTgt spid="1616"/>
                                        </p:tgtEl>
                                        <p:attrNameLst>
                                          <p:attrName>style.visibility</p:attrName>
                                        </p:attrNameLst>
                                      </p:cBhvr>
                                      <p:to>
                                        <p:strVal val="visible"/>
                                      </p:to>
                                    </p:set>
                                    <p:animEffect transition="in" filter="dissolve">
                                      <p:cBhvr>
                                        <p:cTn id="23" dur="500"/>
                                        <p:tgtEl>
                                          <p:spTgt spid="1616"/>
                                        </p:tgtEl>
                                      </p:cBhvr>
                                    </p:animEffect>
                                  </p:childTnLst>
                                </p:cTn>
                              </p:par>
                            </p:childTnLst>
                          </p:cTn>
                        </p:par>
                        <p:par>
                          <p:cTn id="24" fill="hold">
                            <p:stCondLst>
                              <p:cond delay="2500"/>
                            </p:stCondLst>
                            <p:childTnLst>
                              <p:par>
                                <p:cTn id="25" presetID="9" presetClass="entr" fill="hold" grpId="0" nodeType="afterEffect">
                                  <p:stCondLst>
                                    <p:cond delay="0"/>
                                  </p:stCondLst>
                                  <p:iterate>
                                    <p:tmAbs val="0"/>
                                  </p:iterate>
                                  <p:childTnLst>
                                    <p:set>
                                      <p:cBhvr>
                                        <p:cTn id="26" fill="hold"/>
                                        <p:tgtEl>
                                          <p:spTgt spid="1617"/>
                                        </p:tgtEl>
                                        <p:attrNameLst>
                                          <p:attrName>style.visibility</p:attrName>
                                        </p:attrNameLst>
                                      </p:cBhvr>
                                      <p:to>
                                        <p:strVal val="visible"/>
                                      </p:to>
                                    </p:set>
                                    <p:animEffect transition="in" filter="dissolve">
                                      <p:cBhvr>
                                        <p:cTn id="27" dur="500"/>
                                        <p:tgtEl>
                                          <p:spTgt spid="1617"/>
                                        </p:tgtEl>
                                      </p:cBhvr>
                                    </p:animEffect>
                                  </p:childTnLst>
                                </p:cTn>
                              </p:par>
                            </p:childTnLst>
                          </p:cTn>
                        </p:par>
                        <p:par>
                          <p:cTn id="28" fill="hold">
                            <p:stCondLst>
                              <p:cond delay="3000"/>
                            </p:stCondLst>
                            <p:childTnLst>
                              <p:par>
                                <p:cTn id="29" presetID="9" presetClass="entr" fill="hold" grpId="0" nodeType="afterEffect">
                                  <p:stCondLst>
                                    <p:cond delay="0"/>
                                  </p:stCondLst>
                                  <p:iterate>
                                    <p:tmAbs val="0"/>
                                  </p:iterate>
                                  <p:childTnLst>
                                    <p:set>
                                      <p:cBhvr>
                                        <p:cTn id="30" fill="hold"/>
                                        <p:tgtEl>
                                          <p:spTgt spid="1618"/>
                                        </p:tgtEl>
                                        <p:attrNameLst>
                                          <p:attrName>style.visibility</p:attrName>
                                        </p:attrNameLst>
                                      </p:cBhvr>
                                      <p:to>
                                        <p:strVal val="visible"/>
                                      </p:to>
                                    </p:set>
                                    <p:animEffect transition="in" filter="dissolve">
                                      <p:cBhvr>
                                        <p:cTn id="31" dur="500"/>
                                        <p:tgtEl>
                                          <p:spTgt spid="1618"/>
                                        </p:tgtEl>
                                      </p:cBhvr>
                                    </p:animEffect>
                                  </p:childTnLst>
                                </p:cTn>
                              </p:par>
                            </p:childTnLst>
                          </p:cTn>
                        </p:par>
                        <p:par>
                          <p:cTn id="32" fill="hold">
                            <p:stCondLst>
                              <p:cond delay="3500"/>
                            </p:stCondLst>
                            <p:childTnLst>
                              <p:par>
                                <p:cTn id="33" presetID="9" presetClass="entr" fill="hold" grpId="0" nodeType="afterEffect">
                                  <p:stCondLst>
                                    <p:cond delay="0"/>
                                  </p:stCondLst>
                                  <p:iterate>
                                    <p:tmAbs val="0"/>
                                  </p:iterate>
                                  <p:childTnLst>
                                    <p:set>
                                      <p:cBhvr>
                                        <p:cTn id="34" fill="hold"/>
                                        <p:tgtEl>
                                          <p:spTgt spid="1619"/>
                                        </p:tgtEl>
                                        <p:attrNameLst>
                                          <p:attrName>style.visibility</p:attrName>
                                        </p:attrNameLst>
                                      </p:cBhvr>
                                      <p:to>
                                        <p:strVal val="visible"/>
                                      </p:to>
                                    </p:set>
                                    <p:animEffect transition="in" filter="dissolve">
                                      <p:cBhvr>
                                        <p:cTn id="35" dur="500"/>
                                        <p:tgtEl>
                                          <p:spTgt spid="161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fill="hold" grpId="0" nodeType="clickEffect">
                                  <p:stCondLst>
                                    <p:cond delay="0"/>
                                  </p:stCondLst>
                                  <p:iterate>
                                    <p:tmAbs val="0"/>
                                  </p:iterate>
                                  <p:childTnLst>
                                    <p:set>
                                      <p:cBhvr>
                                        <p:cTn id="39" fill="hold"/>
                                        <p:tgtEl>
                                          <p:spTgt spid="1602"/>
                                        </p:tgtEl>
                                        <p:attrNameLst>
                                          <p:attrName>style.visibility</p:attrName>
                                        </p:attrNameLst>
                                      </p:cBhvr>
                                      <p:to>
                                        <p:strVal val="visible"/>
                                      </p:to>
                                    </p:set>
                                    <p:animEffect transition="in" filter="dissolve">
                                      <p:cBhvr>
                                        <p:cTn id="40" dur="1000"/>
                                        <p:tgtEl>
                                          <p:spTgt spid="1602"/>
                                        </p:tgtEl>
                                      </p:cBhvr>
                                    </p:animEffect>
                                  </p:childTnLst>
                                </p:cTn>
                              </p:par>
                            </p:childTnLst>
                          </p:cTn>
                        </p:par>
                        <p:par>
                          <p:cTn id="41" fill="hold">
                            <p:stCondLst>
                              <p:cond delay="1000"/>
                            </p:stCondLst>
                            <p:childTnLst>
                              <p:par>
                                <p:cTn id="42" presetID="9" presetClass="entr" fill="hold" grpId="0" nodeType="afterEffect">
                                  <p:stCondLst>
                                    <p:cond delay="0"/>
                                  </p:stCondLst>
                                  <p:iterate>
                                    <p:tmAbs val="0"/>
                                  </p:iterate>
                                  <p:childTnLst>
                                    <p:set>
                                      <p:cBhvr>
                                        <p:cTn id="43" fill="hold"/>
                                        <p:tgtEl>
                                          <p:spTgt spid="1628"/>
                                        </p:tgtEl>
                                        <p:attrNameLst>
                                          <p:attrName>style.visibility</p:attrName>
                                        </p:attrNameLst>
                                      </p:cBhvr>
                                      <p:to>
                                        <p:strVal val="visible"/>
                                      </p:to>
                                    </p:set>
                                    <p:animEffect transition="in" filter="dissolve">
                                      <p:cBhvr>
                                        <p:cTn id="44" dur="1000"/>
                                        <p:tgtEl>
                                          <p:spTgt spid="1628"/>
                                        </p:tgtEl>
                                      </p:cBhvr>
                                    </p:animEffect>
                                  </p:childTnLst>
                                </p:cTn>
                              </p:par>
                            </p:childTnLst>
                          </p:cTn>
                        </p:par>
                        <p:par>
                          <p:cTn id="45" fill="hold">
                            <p:stCondLst>
                              <p:cond delay="2000"/>
                            </p:stCondLst>
                            <p:childTnLst>
                              <p:par>
                                <p:cTn id="46" presetID="9" presetClass="entr" fill="hold" grpId="0" nodeType="afterEffect">
                                  <p:stCondLst>
                                    <p:cond delay="0"/>
                                  </p:stCondLst>
                                  <p:iterate>
                                    <p:tmAbs val="0"/>
                                  </p:iterate>
                                  <p:childTnLst>
                                    <p:set>
                                      <p:cBhvr>
                                        <p:cTn id="47" fill="hold"/>
                                        <p:tgtEl>
                                          <p:spTgt spid="1603"/>
                                        </p:tgtEl>
                                        <p:attrNameLst>
                                          <p:attrName>style.visibility</p:attrName>
                                        </p:attrNameLst>
                                      </p:cBhvr>
                                      <p:to>
                                        <p:strVal val="visible"/>
                                      </p:to>
                                    </p:set>
                                    <p:animEffect transition="in" filter="dissolve">
                                      <p:cBhvr>
                                        <p:cTn id="48" dur="1000"/>
                                        <p:tgtEl>
                                          <p:spTgt spid="1603"/>
                                        </p:tgtEl>
                                      </p:cBhvr>
                                    </p:animEffect>
                                  </p:childTnLst>
                                </p:cTn>
                              </p:par>
                            </p:childTnLst>
                          </p:cTn>
                        </p:par>
                        <p:par>
                          <p:cTn id="49" fill="hold">
                            <p:stCondLst>
                              <p:cond delay="3000"/>
                            </p:stCondLst>
                            <p:childTnLst>
                              <p:par>
                                <p:cTn id="50" presetID="9" presetClass="entr" fill="hold" grpId="0" nodeType="afterEffect">
                                  <p:stCondLst>
                                    <p:cond delay="0"/>
                                  </p:stCondLst>
                                  <p:iterate>
                                    <p:tmAbs val="0"/>
                                  </p:iterate>
                                  <p:childTnLst>
                                    <p:set>
                                      <p:cBhvr>
                                        <p:cTn id="51" fill="hold"/>
                                        <p:tgtEl>
                                          <p:spTgt spid="1609"/>
                                        </p:tgtEl>
                                        <p:attrNameLst>
                                          <p:attrName>style.visibility</p:attrName>
                                        </p:attrNameLst>
                                      </p:cBhvr>
                                      <p:to>
                                        <p:strVal val="visible"/>
                                      </p:to>
                                    </p:set>
                                    <p:animEffect transition="in" filter="dissolve">
                                      <p:cBhvr>
                                        <p:cTn id="52" dur="500"/>
                                        <p:tgtEl>
                                          <p:spTgt spid="160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0" nodeType="clickEffect">
                                  <p:stCondLst>
                                    <p:cond delay="0"/>
                                  </p:stCondLst>
                                  <p:iterate>
                                    <p:tmAbs val="0"/>
                                  </p:iterate>
                                  <p:childTnLst>
                                    <p:set>
                                      <p:cBhvr>
                                        <p:cTn id="56" fill="hold"/>
                                        <p:tgtEl>
                                          <p:spTgt spid="1607"/>
                                        </p:tgtEl>
                                        <p:attrNameLst>
                                          <p:attrName>style.visibility</p:attrName>
                                        </p:attrNameLst>
                                      </p:cBhvr>
                                      <p:to>
                                        <p:strVal val="visible"/>
                                      </p:to>
                                    </p:set>
                                    <p:animEffect transition="in" filter="dissolve">
                                      <p:cBhvr>
                                        <p:cTn id="57" dur="1000"/>
                                        <p:tgtEl>
                                          <p:spTgt spid="1607"/>
                                        </p:tgtEl>
                                      </p:cBhvr>
                                    </p:animEffect>
                                  </p:childTnLst>
                                </p:cTn>
                              </p:par>
                            </p:childTnLst>
                          </p:cTn>
                        </p:par>
                        <p:par>
                          <p:cTn id="58" fill="hold">
                            <p:stCondLst>
                              <p:cond delay="1000"/>
                            </p:stCondLst>
                            <p:childTnLst>
                              <p:par>
                                <p:cTn id="59" presetID="9" presetClass="entr" fill="hold" grpId="0" nodeType="afterEffect">
                                  <p:stCondLst>
                                    <p:cond delay="0"/>
                                  </p:stCondLst>
                                  <p:iterate>
                                    <p:tmAbs val="0"/>
                                  </p:iterate>
                                  <p:childTnLst>
                                    <p:set>
                                      <p:cBhvr>
                                        <p:cTn id="60" fill="hold"/>
                                        <p:tgtEl>
                                          <p:spTgt spid="1604"/>
                                        </p:tgtEl>
                                        <p:attrNameLst>
                                          <p:attrName>style.visibility</p:attrName>
                                        </p:attrNameLst>
                                      </p:cBhvr>
                                      <p:to>
                                        <p:strVal val="visible"/>
                                      </p:to>
                                    </p:set>
                                    <p:animEffect transition="in" filter="dissolve">
                                      <p:cBhvr>
                                        <p:cTn id="61" dur="1000"/>
                                        <p:tgtEl>
                                          <p:spTgt spid="1604"/>
                                        </p:tgtEl>
                                      </p:cBhvr>
                                    </p:animEffect>
                                  </p:childTnLst>
                                </p:cTn>
                              </p:par>
                            </p:childTnLst>
                          </p:cTn>
                        </p:par>
                        <p:par>
                          <p:cTn id="62" fill="hold">
                            <p:stCondLst>
                              <p:cond delay="2000"/>
                            </p:stCondLst>
                            <p:childTnLst>
                              <p:par>
                                <p:cTn id="63" presetID="9" presetClass="entr" fill="hold" grpId="0" nodeType="afterEffect">
                                  <p:stCondLst>
                                    <p:cond delay="0"/>
                                  </p:stCondLst>
                                  <p:iterate>
                                    <p:tmAbs val="0"/>
                                  </p:iterate>
                                  <p:childTnLst>
                                    <p:set>
                                      <p:cBhvr>
                                        <p:cTn id="64" fill="hold"/>
                                        <p:tgtEl>
                                          <p:spTgt spid="1606"/>
                                        </p:tgtEl>
                                        <p:attrNameLst>
                                          <p:attrName>style.visibility</p:attrName>
                                        </p:attrNameLst>
                                      </p:cBhvr>
                                      <p:to>
                                        <p:strVal val="visible"/>
                                      </p:to>
                                    </p:set>
                                    <p:animEffect transition="in" filter="dissolve">
                                      <p:cBhvr>
                                        <p:cTn id="65" dur="1000"/>
                                        <p:tgtEl>
                                          <p:spTgt spid="1606"/>
                                        </p:tgtEl>
                                      </p:cBhvr>
                                    </p:animEffect>
                                  </p:childTnLst>
                                </p:cTn>
                              </p:par>
                            </p:childTnLst>
                          </p:cTn>
                        </p:par>
                        <p:par>
                          <p:cTn id="66" fill="hold">
                            <p:stCondLst>
                              <p:cond delay="3000"/>
                            </p:stCondLst>
                            <p:childTnLst>
                              <p:par>
                                <p:cTn id="67" presetID="9" presetClass="entr" fill="hold" grpId="0" nodeType="afterEffect">
                                  <p:stCondLst>
                                    <p:cond delay="0"/>
                                  </p:stCondLst>
                                  <p:iterate>
                                    <p:tmAbs val="0"/>
                                  </p:iterate>
                                  <p:childTnLst>
                                    <p:set>
                                      <p:cBhvr>
                                        <p:cTn id="68" fill="hold"/>
                                        <p:tgtEl>
                                          <p:spTgt spid="1608"/>
                                        </p:tgtEl>
                                        <p:attrNameLst>
                                          <p:attrName>style.visibility</p:attrName>
                                        </p:attrNameLst>
                                      </p:cBhvr>
                                      <p:to>
                                        <p:strVal val="visible"/>
                                      </p:to>
                                    </p:set>
                                    <p:animEffect transition="in" filter="dissolve">
                                      <p:cBhvr>
                                        <p:cTn id="69" dur="1000"/>
                                        <p:tgtEl>
                                          <p:spTgt spid="1608"/>
                                        </p:tgtEl>
                                      </p:cBhvr>
                                    </p:animEffect>
                                  </p:childTnLst>
                                </p:cTn>
                              </p:par>
                            </p:childTnLst>
                          </p:cTn>
                        </p:par>
                        <p:par>
                          <p:cTn id="70" fill="hold">
                            <p:stCondLst>
                              <p:cond delay="4000"/>
                            </p:stCondLst>
                            <p:childTnLst>
                              <p:par>
                                <p:cTn id="71" presetID="9" presetClass="entr" fill="hold" grpId="0" nodeType="afterEffect">
                                  <p:stCondLst>
                                    <p:cond delay="0"/>
                                  </p:stCondLst>
                                  <p:iterate>
                                    <p:tmAbs val="0"/>
                                  </p:iterate>
                                  <p:childTnLst>
                                    <p:set>
                                      <p:cBhvr>
                                        <p:cTn id="72" fill="hold"/>
                                        <p:tgtEl>
                                          <p:spTgt spid="1605"/>
                                        </p:tgtEl>
                                        <p:attrNameLst>
                                          <p:attrName>style.visibility</p:attrName>
                                        </p:attrNameLst>
                                      </p:cBhvr>
                                      <p:to>
                                        <p:strVal val="visible"/>
                                      </p:to>
                                    </p:set>
                                    <p:animEffect transition="in" filter="dissolve">
                                      <p:cBhvr>
                                        <p:cTn id="73" dur="1000"/>
                                        <p:tgtEl>
                                          <p:spTgt spid="1605"/>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fill="hold" grpId="0" nodeType="clickEffect">
                                  <p:stCondLst>
                                    <p:cond delay="0"/>
                                  </p:stCondLst>
                                  <p:iterate>
                                    <p:tmAbs val="0"/>
                                  </p:iterate>
                                  <p:childTnLst>
                                    <p:set>
                                      <p:cBhvr>
                                        <p:cTn id="77" fill="hold"/>
                                        <p:tgtEl>
                                          <p:spTgt spid="1621"/>
                                        </p:tgtEl>
                                        <p:attrNameLst>
                                          <p:attrName>style.visibility</p:attrName>
                                        </p:attrNameLst>
                                      </p:cBhvr>
                                      <p:to>
                                        <p:strVal val="visible"/>
                                      </p:to>
                                    </p:set>
                                    <p:animEffect transition="in" filter="dissolve">
                                      <p:cBhvr>
                                        <p:cTn id="78" dur="1000"/>
                                        <p:tgtEl>
                                          <p:spTgt spid="1621"/>
                                        </p:tgtEl>
                                      </p:cBhvr>
                                    </p:animEffect>
                                  </p:childTnLst>
                                </p:cTn>
                              </p:par>
                            </p:childTnLst>
                          </p:cTn>
                        </p:par>
                        <p:par>
                          <p:cTn id="79" fill="hold">
                            <p:stCondLst>
                              <p:cond delay="1000"/>
                            </p:stCondLst>
                            <p:childTnLst>
                              <p:par>
                                <p:cTn id="80" presetID="9" presetClass="entr" fill="hold" grpId="0" nodeType="afterEffect">
                                  <p:stCondLst>
                                    <p:cond delay="0"/>
                                  </p:stCondLst>
                                  <p:iterate>
                                    <p:tmAbs val="0"/>
                                  </p:iterate>
                                  <p:childTnLst>
                                    <p:set>
                                      <p:cBhvr>
                                        <p:cTn id="81" fill="hold"/>
                                        <p:tgtEl>
                                          <p:spTgt spid="1620"/>
                                        </p:tgtEl>
                                        <p:attrNameLst>
                                          <p:attrName>style.visibility</p:attrName>
                                        </p:attrNameLst>
                                      </p:cBhvr>
                                      <p:to>
                                        <p:strVal val="visible"/>
                                      </p:to>
                                    </p:set>
                                    <p:animEffect transition="in" filter="dissolve">
                                      <p:cBhvr>
                                        <p:cTn id="82" dur="1000"/>
                                        <p:tgtEl>
                                          <p:spTgt spid="1620"/>
                                        </p:tgtEl>
                                      </p:cBhvr>
                                    </p:animEffect>
                                  </p:childTnLst>
                                </p:cTn>
                              </p:par>
                            </p:childTnLst>
                          </p:cTn>
                        </p:par>
                        <p:par>
                          <p:cTn id="83" fill="hold">
                            <p:stCondLst>
                              <p:cond delay="2000"/>
                            </p:stCondLst>
                            <p:childTnLst>
                              <p:par>
                                <p:cTn id="84" presetID="9" presetClass="entr" fill="hold" grpId="0" nodeType="afterEffect">
                                  <p:stCondLst>
                                    <p:cond delay="0"/>
                                  </p:stCondLst>
                                  <p:iterate>
                                    <p:tmAbs val="0"/>
                                  </p:iterate>
                                  <p:childTnLst>
                                    <p:set>
                                      <p:cBhvr>
                                        <p:cTn id="85" fill="hold"/>
                                        <p:tgtEl>
                                          <p:spTgt spid="1631"/>
                                        </p:tgtEl>
                                        <p:attrNameLst>
                                          <p:attrName>style.visibility</p:attrName>
                                        </p:attrNameLst>
                                      </p:cBhvr>
                                      <p:to>
                                        <p:strVal val="visible"/>
                                      </p:to>
                                    </p:set>
                                    <p:animEffect transition="in" filter="dissolve">
                                      <p:cBhvr>
                                        <p:cTn id="86" dur="1000"/>
                                        <p:tgtEl>
                                          <p:spTgt spid="1631"/>
                                        </p:tgtEl>
                                      </p:cBhvr>
                                    </p:animEffect>
                                  </p:childTnLst>
                                </p:cTn>
                              </p:par>
                            </p:childTnLst>
                          </p:cTn>
                        </p:par>
                        <p:par>
                          <p:cTn id="87" fill="hold">
                            <p:stCondLst>
                              <p:cond delay="3000"/>
                            </p:stCondLst>
                            <p:childTnLst>
                              <p:par>
                                <p:cTn id="88" presetID="9" presetClass="entr" fill="hold" grpId="0" nodeType="afterEffect">
                                  <p:stCondLst>
                                    <p:cond delay="0"/>
                                  </p:stCondLst>
                                  <p:iterate>
                                    <p:tmAbs val="0"/>
                                  </p:iterate>
                                  <p:childTnLst>
                                    <p:set>
                                      <p:cBhvr>
                                        <p:cTn id="89" fill="hold"/>
                                        <p:tgtEl>
                                          <p:spTgt spid="1625"/>
                                        </p:tgtEl>
                                        <p:attrNameLst>
                                          <p:attrName>style.visibility</p:attrName>
                                        </p:attrNameLst>
                                      </p:cBhvr>
                                      <p:to>
                                        <p:strVal val="visible"/>
                                      </p:to>
                                    </p:set>
                                    <p:animEffect transition="in" filter="dissolve">
                                      <p:cBhvr>
                                        <p:cTn id="90" dur="1000"/>
                                        <p:tgtEl>
                                          <p:spTgt spid="1625"/>
                                        </p:tgtEl>
                                      </p:cBhvr>
                                    </p:animEffect>
                                  </p:childTnLst>
                                </p:cTn>
                              </p:par>
                            </p:childTnLst>
                          </p:cTn>
                        </p:par>
                        <p:par>
                          <p:cTn id="91" fill="hold">
                            <p:stCondLst>
                              <p:cond delay="4000"/>
                            </p:stCondLst>
                            <p:childTnLst>
                              <p:par>
                                <p:cTn id="92" presetID="9" presetClass="entr" fill="hold" grpId="0" nodeType="afterEffect">
                                  <p:stCondLst>
                                    <p:cond delay="0"/>
                                  </p:stCondLst>
                                  <p:iterate>
                                    <p:tmAbs val="0"/>
                                  </p:iterate>
                                  <p:childTnLst>
                                    <p:set>
                                      <p:cBhvr>
                                        <p:cTn id="93" fill="hold"/>
                                        <p:tgtEl>
                                          <p:spTgt spid="1629"/>
                                        </p:tgtEl>
                                        <p:attrNameLst>
                                          <p:attrName>style.visibility</p:attrName>
                                        </p:attrNameLst>
                                      </p:cBhvr>
                                      <p:to>
                                        <p:strVal val="visible"/>
                                      </p:to>
                                    </p:set>
                                    <p:animEffect transition="in" filter="dissolve">
                                      <p:cBhvr>
                                        <p:cTn id="94" dur="1000"/>
                                        <p:tgtEl>
                                          <p:spTgt spid="1629"/>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fill="hold" grpId="0" nodeType="clickEffect">
                                  <p:stCondLst>
                                    <p:cond delay="0"/>
                                  </p:stCondLst>
                                  <p:iterate>
                                    <p:tmAbs val="0"/>
                                  </p:iterate>
                                  <p:childTnLst>
                                    <p:set>
                                      <p:cBhvr>
                                        <p:cTn id="98" fill="hold"/>
                                        <p:tgtEl>
                                          <p:spTgt spid="1624"/>
                                        </p:tgtEl>
                                        <p:attrNameLst>
                                          <p:attrName>style.visibility</p:attrName>
                                        </p:attrNameLst>
                                      </p:cBhvr>
                                      <p:to>
                                        <p:strVal val="visible"/>
                                      </p:to>
                                    </p:set>
                                    <p:animEffect transition="in" filter="dissolve">
                                      <p:cBhvr>
                                        <p:cTn id="99" dur="1000"/>
                                        <p:tgtEl>
                                          <p:spTgt spid="1624"/>
                                        </p:tgtEl>
                                      </p:cBhvr>
                                    </p:animEffect>
                                  </p:childTnLst>
                                </p:cTn>
                              </p:par>
                            </p:childTnLst>
                          </p:cTn>
                        </p:par>
                        <p:par>
                          <p:cTn id="100" fill="hold">
                            <p:stCondLst>
                              <p:cond delay="1000"/>
                            </p:stCondLst>
                            <p:childTnLst>
                              <p:par>
                                <p:cTn id="101" presetID="9" presetClass="entr" fill="hold" grpId="0" nodeType="afterEffect">
                                  <p:stCondLst>
                                    <p:cond delay="0"/>
                                  </p:stCondLst>
                                  <p:iterate>
                                    <p:tmAbs val="0"/>
                                  </p:iterate>
                                  <p:childTnLst>
                                    <p:set>
                                      <p:cBhvr>
                                        <p:cTn id="102" fill="hold"/>
                                        <p:tgtEl>
                                          <p:spTgt spid="1632"/>
                                        </p:tgtEl>
                                        <p:attrNameLst>
                                          <p:attrName>style.visibility</p:attrName>
                                        </p:attrNameLst>
                                      </p:cBhvr>
                                      <p:to>
                                        <p:strVal val="visible"/>
                                      </p:to>
                                    </p:set>
                                    <p:animEffect transition="in" filter="dissolve">
                                      <p:cBhvr>
                                        <p:cTn id="103" dur="1000"/>
                                        <p:tgtEl>
                                          <p:spTgt spid="1632"/>
                                        </p:tgtEl>
                                      </p:cBhvr>
                                    </p:animEffect>
                                  </p:childTnLst>
                                </p:cTn>
                              </p:par>
                            </p:childTnLst>
                          </p:cTn>
                        </p:par>
                        <p:par>
                          <p:cTn id="104" fill="hold">
                            <p:stCondLst>
                              <p:cond delay="2000"/>
                            </p:stCondLst>
                            <p:childTnLst>
                              <p:par>
                                <p:cTn id="105" presetID="9" presetClass="entr" fill="hold" grpId="0" nodeType="afterEffect">
                                  <p:stCondLst>
                                    <p:cond delay="0"/>
                                  </p:stCondLst>
                                  <p:iterate>
                                    <p:tmAbs val="0"/>
                                  </p:iterate>
                                  <p:childTnLst>
                                    <p:set>
                                      <p:cBhvr>
                                        <p:cTn id="106" fill="hold"/>
                                        <p:tgtEl>
                                          <p:spTgt spid="1633"/>
                                        </p:tgtEl>
                                        <p:attrNameLst>
                                          <p:attrName>style.visibility</p:attrName>
                                        </p:attrNameLst>
                                      </p:cBhvr>
                                      <p:to>
                                        <p:strVal val="visible"/>
                                      </p:to>
                                    </p:set>
                                    <p:animEffect transition="in" filter="dissolve">
                                      <p:cBhvr>
                                        <p:cTn id="107" dur="1000"/>
                                        <p:tgtEl>
                                          <p:spTgt spid="1633"/>
                                        </p:tgtEl>
                                      </p:cBhvr>
                                    </p:animEffect>
                                  </p:childTnLst>
                                </p:cTn>
                              </p:par>
                            </p:childTnLst>
                          </p:cTn>
                        </p:par>
                        <p:par>
                          <p:cTn id="108" fill="hold">
                            <p:stCondLst>
                              <p:cond delay="3000"/>
                            </p:stCondLst>
                            <p:childTnLst>
                              <p:par>
                                <p:cTn id="109" presetID="9" presetClass="entr" fill="hold" grpId="0" nodeType="afterEffect">
                                  <p:stCondLst>
                                    <p:cond delay="0"/>
                                  </p:stCondLst>
                                  <p:iterate>
                                    <p:tmAbs val="0"/>
                                  </p:iterate>
                                  <p:childTnLst>
                                    <p:set>
                                      <p:cBhvr>
                                        <p:cTn id="110" fill="hold"/>
                                        <p:tgtEl>
                                          <p:spTgt spid="1630"/>
                                        </p:tgtEl>
                                        <p:attrNameLst>
                                          <p:attrName>style.visibility</p:attrName>
                                        </p:attrNameLst>
                                      </p:cBhvr>
                                      <p:to>
                                        <p:strVal val="visible"/>
                                      </p:to>
                                    </p:set>
                                    <p:animEffect transition="in" filter="dissolve">
                                      <p:cBhvr>
                                        <p:cTn id="111" dur="1000"/>
                                        <p:tgtEl>
                                          <p:spTgt spid="1630"/>
                                        </p:tgtEl>
                                      </p:cBhvr>
                                    </p:animEffect>
                                  </p:childTnLst>
                                </p:cTn>
                              </p:par>
                            </p:childTnLst>
                          </p:cTn>
                        </p:par>
                        <p:par>
                          <p:cTn id="112" fill="hold">
                            <p:stCondLst>
                              <p:cond delay="4000"/>
                            </p:stCondLst>
                            <p:childTnLst>
                              <p:par>
                                <p:cTn id="113" presetID="9" presetClass="entr" fill="hold" grpId="0" nodeType="afterEffect">
                                  <p:stCondLst>
                                    <p:cond delay="0"/>
                                  </p:stCondLst>
                                  <p:iterate>
                                    <p:tmAbs val="0"/>
                                  </p:iterate>
                                  <p:childTnLst>
                                    <p:set>
                                      <p:cBhvr>
                                        <p:cTn id="114" fill="hold"/>
                                        <p:tgtEl>
                                          <p:spTgt spid="1626"/>
                                        </p:tgtEl>
                                        <p:attrNameLst>
                                          <p:attrName>style.visibility</p:attrName>
                                        </p:attrNameLst>
                                      </p:cBhvr>
                                      <p:to>
                                        <p:strVal val="visible"/>
                                      </p:to>
                                    </p:set>
                                    <p:animEffect transition="in" filter="dissolve">
                                      <p:cBhvr>
                                        <p:cTn id="115" dur="1000"/>
                                        <p:tgtEl>
                                          <p:spTgt spid="1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 grpId="0" animBg="1" advAuto="0"/>
      <p:bldP spid="1603" grpId="0" animBg="1" advAuto="0"/>
      <p:bldP spid="1608" grpId="0" animBg="1" advAuto="0"/>
      <p:bldP spid="1609" grpId="0" animBg="1" advAuto="0"/>
      <p:bldP spid="1612" grpId="0" animBg="1" advAuto="0"/>
      <p:bldP spid="1614" grpId="0" animBg="1" advAuto="0"/>
      <p:bldP spid="1616" grpId="0" animBg="1" advAuto="0"/>
      <p:bldP spid="1617" grpId="0" animBg="1" advAuto="0"/>
      <p:bldP spid="1618" grpId="0" animBg="1" advAuto="0"/>
      <p:bldP spid="1619" grpId="0" animBg="1" advAuto="0"/>
      <p:bldP spid="1620" grpId="0" animBg="1" advAuto="0"/>
      <p:bldP spid="1621" grpId="0" animBg="1" advAuto="0"/>
      <p:bldP spid="1624" grpId="0" animBg="1" advAuto="0"/>
      <p:bldP spid="1625" grpId="0" animBg="1" advAuto="0"/>
      <p:bldP spid="1626" grpId="0" animBg="1" advAuto="0"/>
      <p:bldP spid="1613" grpId="0" animBg="1" advAuto="0"/>
      <p:bldP spid="1628" grpId="0" animBg="1" advAuto="0"/>
      <p:bldP spid="1629" grpId="0" animBg="1" advAuto="0"/>
      <p:bldP spid="1615" grpId="0" animBg="1" advAuto="0"/>
      <p:bldP spid="1630" grpId="0" animBg="1" advAuto="0"/>
      <p:bldP spid="1631" grpId="0" animBg="1" advAuto="0"/>
      <p:bldP spid="1632" grpId="0" animBg="1" advAuto="0"/>
      <p:bldP spid="1633" grpId="0" animBg="1" advAuto="0"/>
      <p:bldP spid="1604" grpId="0" animBg="1" advAuto="0"/>
      <p:bldP spid="1605" grpId="0" animBg="1" advAuto="0"/>
      <p:bldP spid="1606" grpId="0" animBg="1" advAuto="0"/>
      <p:bldP spid="1607"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5" name="Shape 2205"/>
          <p:cNvSpPr/>
          <p:nvPr/>
        </p:nvSpPr>
        <p:spPr>
          <a:xfrm>
            <a:off x="1783934" y="509127"/>
            <a:ext cx="3749041"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13600" b="0">
                <a:latin typeface="微软雅黑"/>
                <a:ea typeface="微软雅黑"/>
                <a:cs typeface="微软雅黑"/>
                <a:sym typeface="微软雅黑"/>
              </a:defRPr>
            </a:pPr>
            <a:r>
              <a:rPr sz="6800">
                <a:solidFill>
                  <a:srgbClr val="FFFFFF"/>
                </a:solidFill>
              </a:rPr>
              <a:t>竞品</a:t>
            </a:r>
            <a:r>
              <a:rPr sz="6800">
                <a:solidFill>
                  <a:schemeClr val="accent4"/>
                </a:solidFill>
              </a:rPr>
              <a:t>分析</a:t>
            </a:r>
          </a:p>
        </p:txBody>
      </p:sp>
      <p:grpSp>
        <p:nvGrpSpPr>
          <p:cNvPr id="2211" name="Group 2211" descr="组合 55"/>
          <p:cNvGrpSpPr/>
          <p:nvPr/>
        </p:nvGrpSpPr>
        <p:grpSpPr>
          <a:xfrm>
            <a:off x="-669749" y="-600900"/>
            <a:ext cx="2287524" cy="2287524"/>
            <a:chOff x="0" y="0"/>
            <a:chExt cx="4575047" cy="4575047"/>
          </a:xfrm>
        </p:grpSpPr>
        <p:sp>
          <p:nvSpPr>
            <p:cNvPr id="2206" name="Shape 2206"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2210" name="Group 2210" descr="组合 57"/>
            <p:cNvGrpSpPr/>
            <p:nvPr/>
          </p:nvGrpSpPr>
          <p:grpSpPr>
            <a:xfrm>
              <a:off x="1506068" y="1506070"/>
              <a:ext cx="1562913" cy="1562910"/>
              <a:chOff x="0" y="0"/>
              <a:chExt cx="1562911" cy="1562909"/>
            </a:xfrm>
          </p:grpSpPr>
          <p:sp>
            <p:nvSpPr>
              <p:cNvPr id="2207" name="Shape 2207"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208" name="Shape 2208"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209" name="Shape 2209"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
        <p:nvSpPr>
          <p:cNvPr id="2212" name="Shape 2212" descr="矩形 2"/>
          <p:cNvSpPr/>
          <p:nvPr/>
        </p:nvSpPr>
        <p:spPr>
          <a:xfrm>
            <a:off x="-3635994" y="7497161"/>
            <a:ext cx="15893358" cy="3651512"/>
          </a:xfrm>
          <a:prstGeom prst="rect">
            <a:avLst/>
          </a:prstGeom>
          <a:gradFill>
            <a:gsLst>
              <a:gs pos="0">
                <a:srgbClr val="FFFFFF">
                  <a:alpha val="13000"/>
                </a:srgbClr>
              </a:gs>
              <a:gs pos="100000">
                <a:srgbClr val="FFFFFF">
                  <a:alpha val="44000"/>
                </a:srgbClr>
              </a:gs>
            </a:gsLst>
          </a:gradFill>
          <a:ln w="12700">
            <a:miter lim="400000"/>
          </a:ln>
        </p:spPr>
        <p:txBody>
          <a:bodyPr lIns="22860" rIns="22860" anchor="ctr"/>
          <a:lstStyle/>
          <a:p>
            <a:pPr algn="ctr" defTabSz="457200">
              <a:defRPr sz="1800" b="0">
                <a:solidFill>
                  <a:srgbClr val="FFFFFF"/>
                </a:solidFill>
              </a:defRPr>
            </a:pPr>
            <a:endParaRPr sz="900"/>
          </a:p>
        </p:txBody>
      </p:sp>
      <p:grpSp>
        <p:nvGrpSpPr>
          <p:cNvPr id="2219" name="Group 2219"/>
          <p:cNvGrpSpPr/>
          <p:nvPr/>
        </p:nvGrpSpPr>
        <p:grpSpPr>
          <a:xfrm>
            <a:off x="435911" y="2499934"/>
            <a:ext cx="2528674" cy="2804120"/>
            <a:chOff x="0" y="262348"/>
            <a:chExt cx="5057345" cy="5608237"/>
          </a:xfrm>
        </p:grpSpPr>
        <p:grpSp>
          <p:nvGrpSpPr>
            <p:cNvPr id="2215" name="Group 2215" descr="组合 8"/>
            <p:cNvGrpSpPr/>
            <p:nvPr/>
          </p:nvGrpSpPr>
          <p:grpSpPr>
            <a:xfrm>
              <a:off x="253589" y="262348"/>
              <a:ext cx="4803756" cy="2754108"/>
              <a:chOff x="0" y="0"/>
              <a:chExt cx="4803755" cy="2754107"/>
            </a:xfrm>
          </p:grpSpPr>
          <p:sp>
            <p:nvSpPr>
              <p:cNvPr id="2213" name="Shape 2213" descr="平行四边形 9"/>
              <p:cNvSpPr/>
              <p:nvPr/>
            </p:nvSpPr>
            <p:spPr>
              <a:xfrm>
                <a:off x="-1" y="1377053"/>
                <a:ext cx="4803757" cy="13770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068" y="0"/>
                    </a:lnTo>
                    <a:lnTo>
                      <a:pt x="21600" y="0"/>
                    </a:lnTo>
                    <a:lnTo>
                      <a:pt x="15532" y="21600"/>
                    </a:lnTo>
                    <a:close/>
                  </a:path>
                </a:pathLst>
              </a:custGeom>
              <a:solidFill>
                <a:srgbClr val="FFFFFF">
                  <a:alpha val="20000"/>
                </a:srgbClr>
              </a:solidFill>
              <a:ln w="12700" cap="flat">
                <a:noFill/>
                <a:miter lim="400000"/>
              </a:ln>
              <a:effectLst/>
            </p:spPr>
            <p:txBody>
              <a:bodyPr wrap="square" lIns="22860" tIns="22860" rIns="22860" bIns="22860" numCol="1" anchor="ctr">
                <a:noAutofit/>
              </a:bodyPr>
              <a:lstStyle/>
              <a:p>
                <a:pPr algn="ctr" defTabSz="457200">
                  <a:defRPr sz="1800" b="0">
                    <a:solidFill>
                      <a:srgbClr val="FFFFFF"/>
                    </a:solidFill>
                  </a:defRPr>
                </a:pPr>
                <a:endParaRPr sz="900"/>
              </a:p>
            </p:txBody>
          </p:sp>
          <p:sp>
            <p:nvSpPr>
              <p:cNvPr id="2214" name="Shape 2214" descr="平行四边形 10"/>
              <p:cNvSpPr/>
              <p:nvPr/>
            </p:nvSpPr>
            <p:spPr>
              <a:xfrm flipH="1">
                <a:off x="-1" y="-1"/>
                <a:ext cx="4803757" cy="13770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068" y="0"/>
                    </a:lnTo>
                    <a:lnTo>
                      <a:pt x="21600" y="0"/>
                    </a:lnTo>
                    <a:lnTo>
                      <a:pt x="15532" y="21600"/>
                    </a:lnTo>
                    <a:close/>
                  </a:path>
                </a:pathLst>
              </a:custGeom>
              <a:solidFill>
                <a:srgbClr val="FFFFFF">
                  <a:alpha val="20000"/>
                </a:srgbClr>
              </a:solidFill>
              <a:ln w="12700" cap="flat">
                <a:noFill/>
                <a:miter lim="400000"/>
              </a:ln>
              <a:effectLst/>
            </p:spPr>
            <p:txBody>
              <a:bodyPr wrap="square" lIns="22860" tIns="22860" rIns="22860" bIns="22860" numCol="1" anchor="ctr">
                <a:noAutofit/>
              </a:bodyPr>
              <a:lstStyle/>
              <a:p>
                <a:pPr algn="ctr" defTabSz="457200">
                  <a:defRPr sz="1800" b="0">
                    <a:solidFill>
                      <a:srgbClr val="FFFFFF"/>
                    </a:solidFill>
                  </a:defRPr>
                </a:pPr>
                <a:endParaRPr sz="900"/>
              </a:p>
            </p:txBody>
          </p:sp>
        </p:grpSp>
        <p:sp>
          <p:nvSpPr>
            <p:cNvPr id="2216" name="Shape 2216" descr="矩形 16"/>
            <p:cNvSpPr/>
            <p:nvPr/>
          </p:nvSpPr>
          <p:spPr>
            <a:xfrm>
              <a:off x="0" y="1117432"/>
              <a:ext cx="4478145" cy="96949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22860" tIns="22860" rIns="22860" bIns="22860" numCol="1" anchor="t">
              <a:spAutoFit/>
            </a:bodyPr>
            <a:lstStyle/>
            <a:p>
              <a:pPr defTabSz="457200">
                <a:defRPr sz="5700">
                  <a:solidFill>
                    <a:schemeClr val="accent4"/>
                  </a:solidFill>
                  <a:latin typeface="+mn-lt"/>
                  <a:ea typeface="+mn-ea"/>
                  <a:cs typeface="+mn-cs"/>
                  <a:sym typeface="Helvetica"/>
                </a:defRPr>
              </a:pPr>
              <a:r>
                <a:rPr sz="2850"/>
                <a:t>基金评价</a:t>
              </a:r>
              <a:r>
                <a:rPr sz="2850">
                  <a:solidFill>
                    <a:srgbClr val="FFFFFF"/>
                  </a:solidFill>
                </a:rPr>
                <a:t>维度</a:t>
              </a:r>
            </a:p>
          </p:txBody>
        </p:sp>
        <p:sp>
          <p:nvSpPr>
            <p:cNvPr id="2217" name="Shape 2217"/>
            <p:cNvSpPr/>
            <p:nvPr/>
          </p:nvSpPr>
          <p:spPr>
            <a:xfrm>
              <a:off x="0" y="4577924"/>
              <a:ext cx="4290787" cy="1292661"/>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p>
              <a:pPr>
                <a:defRPr b="0">
                  <a:solidFill>
                    <a:srgbClr val="FFFFFF"/>
                  </a:solidFill>
                  <a:latin typeface="微软雅黑 Light"/>
                  <a:ea typeface="微软雅黑 Light"/>
                  <a:cs typeface="微软雅黑 Light"/>
                  <a:sym typeface="微软雅黑 Light"/>
                </a:defRPr>
              </a:pPr>
              <a:r>
                <a:rPr sz="900"/>
                <a:t>产品概况</a:t>
              </a:r>
            </a:p>
            <a:p>
              <a:pPr>
                <a:defRPr b="0">
                  <a:solidFill>
                    <a:srgbClr val="FFFFFF"/>
                  </a:solidFill>
                  <a:latin typeface="微软雅黑 Light"/>
                  <a:ea typeface="微软雅黑 Light"/>
                  <a:cs typeface="微软雅黑 Light"/>
                  <a:sym typeface="微软雅黑 Light"/>
                </a:defRPr>
              </a:pPr>
              <a:r>
                <a:rPr sz="900"/>
                <a:t>业绩概览</a:t>
              </a:r>
            </a:p>
            <a:p>
              <a:pPr>
                <a:defRPr b="0">
                  <a:solidFill>
                    <a:srgbClr val="FFFFFF"/>
                  </a:solidFill>
                  <a:latin typeface="微软雅黑 Light"/>
                  <a:ea typeface="微软雅黑 Light"/>
                  <a:cs typeface="微软雅黑 Light"/>
                  <a:sym typeface="微软雅黑 Light"/>
                </a:defRPr>
              </a:pPr>
              <a:r>
                <a:rPr sz="900"/>
                <a:t>情景分析</a:t>
              </a:r>
            </a:p>
            <a:p>
              <a:pPr>
                <a:defRPr b="0">
                  <a:solidFill>
                    <a:srgbClr val="FFFFFF"/>
                  </a:solidFill>
                  <a:latin typeface="微软雅黑 Light"/>
                  <a:ea typeface="微软雅黑 Light"/>
                  <a:cs typeface="微软雅黑 Light"/>
                  <a:sym typeface="微软雅黑 Light"/>
                </a:defRPr>
              </a:pPr>
              <a:r>
                <a:rPr sz="900"/>
                <a:t>等层面评价基金</a:t>
              </a:r>
            </a:p>
          </p:txBody>
        </p:sp>
        <p:sp>
          <p:nvSpPr>
            <p:cNvPr id="2218" name="Shape 2218"/>
            <p:cNvSpPr/>
            <p:nvPr/>
          </p:nvSpPr>
          <p:spPr>
            <a:xfrm>
              <a:off x="0" y="3586228"/>
              <a:ext cx="4290787" cy="892552"/>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defRPr sz="4600">
                  <a:solidFill>
                    <a:schemeClr val="accent4"/>
                  </a:solidFill>
                  <a:latin typeface="微软雅黑"/>
                  <a:ea typeface="微软雅黑"/>
                  <a:cs typeface="微软雅黑"/>
                  <a:sym typeface="微软雅黑"/>
                </a:defRPr>
              </a:lvl1pPr>
            </a:lstStyle>
            <a:p>
              <a:r>
                <a:rPr sz="2300"/>
                <a:t>基金分析为主</a:t>
              </a:r>
            </a:p>
          </p:txBody>
        </p:sp>
      </p:grpSp>
      <p:grpSp>
        <p:nvGrpSpPr>
          <p:cNvPr id="2226" name="Group 2226"/>
          <p:cNvGrpSpPr/>
          <p:nvPr/>
        </p:nvGrpSpPr>
        <p:grpSpPr>
          <a:xfrm>
            <a:off x="3153592" y="2383109"/>
            <a:ext cx="2501036" cy="2816622"/>
            <a:chOff x="-39226" y="0"/>
            <a:chExt cx="5002070" cy="5633242"/>
          </a:xfrm>
        </p:grpSpPr>
        <p:grpSp>
          <p:nvGrpSpPr>
            <p:cNvPr id="2222" name="Group 2222"/>
            <p:cNvGrpSpPr/>
            <p:nvPr/>
          </p:nvGrpSpPr>
          <p:grpSpPr>
            <a:xfrm>
              <a:off x="0" y="0"/>
              <a:ext cx="4962844" cy="2906463"/>
              <a:chOff x="0" y="0"/>
              <a:chExt cx="4962843" cy="2906462"/>
            </a:xfrm>
          </p:grpSpPr>
          <p:sp>
            <p:nvSpPr>
              <p:cNvPr id="2220" name="Shape 2220" descr="平行四边形 22"/>
              <p:cNvSpPr/>
              <p:nvPr/>
            </p:nvSpPr>
            <p:spPr>
              <a:xfrm>
                <a:off x="0" y="1453231"/>
                <a:ext cx="4962844" cy="14532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068" y="0"/>
                    </a:lnTo>
                    <a:lnTo>
                      <a:pt x="21600" y="0"/>
                    </a:lnTo>
                    <a:lnTo>
                      <a:pt x="15532" y="21600"/>
                    </a:lnTo>
                    <a:close/>
                  </a:path>
                </a:pathLst>
              </a:custGeom>
              <a:solidFill>
                <a:srgbClr val="FFFFFF">
                  <a:alpha val="34766"/>
                </a:srgbClr>
              </a:solidFill>
              <a:ln w="12700" cap="flat">
                <a:noFill/>
                <a:miter lim="400000"/>
              </a:ln>
              <a:effectLst/>
            </p:spPr>
            <p:txBody>
              <a:bodyPr wrap="square" lIns="22860" tIns="22860" rIns="22860" bIns="22860" numCol="1" anchor="ctr">
                <a:noAutofit/>
              </a:bodyPr>
              <a:lstStyle/>
              <a:p>
                <a:pPr algn="ctr" defTabSz="457200">
                  <a:defRPr sz="1800" b="0">
                    <a:solidFill>
                      <a:srgbClr val="FFFFFF"/>
                    </a:solidFill>
                  </a:defRPr>
                </a:pPr>
                <a:endParaRPr sz="900"/>
              </a:p>
            </p:txBody>
          </p:sp>
          <p:sp>
            <p:nvSpPr>
              <p:cNvPr id="2221" name="Shape 2221" descr="平行四边形 23"/>
              <p:cNvSpPr/>
              <p:nvPr/>
            </p:nvSpPr>
            <p:spPr>
              <a:xfrm flipH="1">
                <a:off x="0" y="0"/>
                <a:ext cx="4962844" cy="14532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068" y="0"/>
                    </a:lnTo>
                    <a:lnTo>
                      <a:pt x="21600" y="0"/>
                    </a:lnTo>
                    <a:lnTo>
                      <a:pt x="15532" y="21600"/>
                    </a:lnTo>
                    <a:close/>
                  </a:path>
                </a:pathLst>
              </a:custGeom>
              <a:solidFill>
                <a:srgbClr val="FFFFFF">
                  <a:alpha val="34766"/>
                </a:srgbClr>
              </a:solidFill>
              <a:ln w="12700" cap="flat">
                <a:noFill/>
                <a:miter lim="400000"/>
              </a:ln>
              <a:effectLst/>
            </p:spPr>
            <p:txBody>
              <a:bodyPr wrap="square" lIns="22860" tIns="22860" rIns="22860" bIns="22860" numCol="1" anchor="ctr">
                <a:noAutofit/>
              </a:bodyPr>
              <a:lstStyle/>
              <a:p>
                <a:pPr algn="ctr" defTabSz="457200">
                  <a:defRPr sz="1800" b="0">
                    <a:solidFill>
                      <a:srgbClr val="FFFFFF"/>
                    </a:solidFill>
                  </a:defRPr>
                </a:pPr>
                <a:endParaRPr sz="900"/>
              </a:p>
            </p:txBody>
          </p:sp>
        </p:grpSp>
        <p:sp>
          <p:nvSpPr>
            <p:cNvPr id="2223" name="Shape 2223" descr="矩形 16"/>
            <p:cNvSpPr/>
            <p:nvPr/>
          </p:nvSpPr>
          <p:spPr>
            <a:xfrm>
              <a:off x="-39226" y="931262"/>
              <a:ext cx="4478146" cy="96949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22860" tIns="22860" rIns="22860" bIns="22860" numCol="1" anchor="t">
              <a:spAutoFit/>
            </a:bodyPr>
            <a:lstStyle/>
            <a:p>
              <a:pPr defTabSz="457200">
                <a:defRPr sz="5700">
                  <a:solidFill>
                    <a:schemeClr val="accent4"/>
                  </a:solidFill>
                  <a:latin typeface="+mn-lt"/>
                  <a:ea typeface="+mn-ea"/>
                  <a:cs typeface="+mn-cs"/>
                  <a:sym typeface="Helvetica"/>
                </a:defRPr>
              </a:pPr>
              <a:r>
                <a:rPr sz="2850"/>
                <a:t>资产配置</a:t>
              </a:r>
              <a:r>
                <a:rPr sz="2850">
                  <a:solidFill>
                    <a:srgbClr val="FFFFFF"/>
                  </a:solidFill>
                </a:rPr>
                <a:t>策略</a:t>
              </a:r>
            </a:p>
          </p:txBody>
        </p:sp>
        <p:sp>
          <p:nvSpPr>
            <p:cNvPr id="2224" name="Shape 2224"/>
            <p:cNvSpPr/>
            <p:nvPr/>
          </p:nvSpPr>
          <p:spPr>
            <a:xfrm>
              <a:off x="39152" y="4617580"/>
              <a:ext cx="4102350" cy="1015662"/>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p>
              <a:pPr>
                <a:defRPr b="0">
                  <a:solidFill>
                    <a:srgbClr val="FFFFFF"/>
                  </a:solidFill>
                  <a:latin typeface="微软雅黑 Light"/>
                  <a:ea typeface="微软雅黑 Light"/>
                  <a:cs typeface="微软雅黑 Light"/>
                  <a:sym typeface="微软雅黑 Light"/>
                </a:defRPr>
              </a:pPr>
              <a:r>
                <a:rPr sz="900"/>
                <a:t>Mean-Variance</a:t>
              </a:r>
            </a:p>
            <a:p>
              <a:pPr>
                <a:defRPr b="0">
                  <a:solidFill>
                    <a:srgbClr val="FFFFFF"/>
                  </a:solidFill>
                  <a:latin typeface="微软雅黑 Light"/>
                  <a:ea typeface="微软雅黑 Light"/>
                  <a:cs typeface="微软雅黑 Light"/>
                  <a:sym typeface="微软雅黑 Light"/>
                </a:defRPr>
              </a:pPr>
              <a:r>
                <a:rPr sz="900"/>
                <a:t>Risk-Parity</a:t>
              </a:r>
            </a:p>
            <a:p>
              <a:pPr>
                <a:defRPr b="0">
                  <a:solidFill>
                    <a:srgbClr val="FFFFFF"/>
                  </a:solidFill>
                  <a:latin typeface="微软雅黑 Light"/>
                  <a:ea typeface="微软雅黑 Light"/>
                  <a:cs typeface="微软雅黑 Light"/>
                  <a:sym typeface="微软雅黑 Light"/>
                </a:defRPr>
              </a:pPr>
              <a:r>
                <a:rPr sz="900"/>
                <a:t>Black-Litterman</a:t>
              </a:r>
            </a:p>
          </p:txBody>
        </p:sp>
        <p:sp>
          <p:nvSpPr>
            <p:cNvPr id="2225" name="Shape 2225"/>
            <p:cNvSpPr/>
            <p:nvPr/>
          </p:nvSpPr>
          <p:spPr>
            <a:xfrm>
              <a:off x="39152" y="3625885"/>
              <a:ext cx="4290786" cy="892552"/>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defRPr sz="4600">
                  <a:solidFill>
                    <a:schemeClr val="accent4"/>
                  </a:solidFill>
                  <a:latin typeface="微软雅黑"/>
                  <a:ea typeface="微软雅黑"/>
                  <a:cs typeface="微软雅黑"/>
                  <a:sym typeface="微软雅黑"/>
                </a:defRPr>
              </a:lvl1pPr>
            </a:lstStyle>
            <a:p>
              <a:r>
                <a:rPr sz="2300"/>
                <a:t>经典评价策略</a:t>
              </a:r>
            </a:p>
          </p:txBody>
        </p:sp>
      </p:grpSp>
      <p:grpSp>
        <p:nvGrpSpPr>
          <p:cNvPr id="2233" name="Group 2233"/>
          <p:cNvGrpSpPr/>
          <p:nvPr/>
        </p:nvGrpSpPr>
        <p:grpSpPr>
          <a:xfrm>
            <a:off x="5804448" y="2395801"/>
            <a:ext cx="2987631" cy="2522053"/>
            <a:chOff x="-78377" y="0"/>
            <a:chExt cx="5975259" cy="5044104"/>
          </a:xfrm>
        </p:grpSpPr>
        <p:grpSp>
          <p:nvGrpSpPr>
            <p:cNvPr id="2229" name="Group 2229"/>
            <p:cNvGrpSpPr/>
            <p:nvPr/>
          </p:nvGrpSpPr>
          <p:grpSpPr>
            <a:xfrm>
              <a:off x="28994" y="0"/>
              <a:ext cx="5166987" cy="2938939"/>
              <a:chOff x="0" y="0"/>
              <a:chExt cx="5166985" cy="2938938"/>
            </a:xfrm>
          </p:grpSpPr>
          <p:sp>
            <p:nvSpPr>
              <p:cNvPr id="2227" name="Shape 2227" descr="平行四边形 31"/>
              <p:cNvSpPr/>
              <p:nvPr/>
            </p:nvSpPr>
            <p:spPr>
              <a:xfrm>
                <a:off x="0" y="1469469"/>
                <a:ext cx="5166986" cy="14694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068" y="0"/>
                    </a:lnTo>
                    <a:lnTo>
                      <a:pt x="21600" y="0"/>
                    </a:lnTo>
                    <a:lnTo>
                      <a:pt x="15532" y="21600"/>
                    </a:lnTo>
                    <a:close/>
                  </a:path>
                </a:pathLst>
              </a:custGeom>
              <a:solidFill>
                <a:srgbClr val="FFFFFF">
                  <a:alpha val="38991"/>
                </a:srgbClr>
              </a:solidFill>
              <a:ln w="12700" cap="flat">
                <a:noFill/>
                <a:miter lim="400000"/>
              </a:ln>
              <a:effectLst/>
            </p:spPr>
            <p:txBody>
              <a:bodyPr wrap="square" lIns="22860" tIns="22860" rIns="22860" bIns="22860" numCol="1" anchor="ctr">
                <a:noAutofit/>
              </a:bodyPr>
              <a:lstStyle/>
              <a:p>
                <a:pPr algn="ctr" defTabSz="457200">
                  <a:defRPr sz="1800" b="0">
                    <a:solidFill>
                      <a:srgbClr val="FFFFFF"/>
                    </a:solidFill>
                  </a:defRPr>
                </a:pPr>
                <a:endParaRPr sz="900"/>
              </a:p>
            </p:txBody>
          </p:sp>
          <p:sp>
            <p:nvSpPr>
              <p:cNvPr id="2228" name="Shape 2228" descr="平行四边形 32"/>
              <p:cNvSpPr/>
              <p:nvPr/>
            </p:nvSpPr>
            <p:spPr>
              <a:xfrm flipH="1">
                <a:off x="-1" y="0"/>
                <a:ext cx="5166987" cy="14694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068" y="0"/>
                    </a:lnTo>
                    <a:lnTo>
                      <a:pt x="21600" y="0"/>
                    </a:lnTo>
                    <a:lnTo>
                      <a:pt x="15532" y="21600"/>
                    </a:lnTo>
                    <a:close/>
                  </a:path>
                </a:pathLst>
              </a:custGeom>
              <a:solidFill>
                <a:srgbClr val="FFFFFF">
                  <a:alpha val="38991"/>
                </a:srgbClr>
              </a:solidFill>
              <a:ln w="12700" cap="flat">
                <a:noFill/>
                <a:miter lim="400000"/>
              </a:ln>
              <a:effectLst/>
            </p:spPr>
            <p:txBody>
              <a:bodyPr wrap="square" lIns="22860" tIns="22860" rIns="22860" bIns="22860" numCol="1" anchor="ctr">
                <a:noAutofit/>
              </a:bodyPr>
              <a:lstStyle/>
              <a:p>
                <a:pPr algn="ctr" defTabSz="457200">
                  <a:defRPr sz="1800" b="0">
                    <a:solidFill>
                      <a:srgbClr val="FFFFFF"/>
                    </a:solidFill>
                  </a:defRPr>
                </a:pPr>
                <a:endParaRPr sz="900"/>
              </a:p>
            </p:txBody>
          </p:sp>
        </p:grpSp>
        <p:sp>
          <p:nvSpPr>
            <p:cNvPr id="2230" name="Shape 2230"/>
            <p:cNvSpPr/>
            <p:nvPr/>
          </p:nvSpPr>
          <p:spPr>
            <a:xfrm>
              <a:off x="1" y="4582440"/>
              <a:ext cx="4290788"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defRPr b="0">
                  <a:solidFill>
                    <a:srgbClr val="FFFFFF"/>
                  </a:solidFill>
                  <a:latin typeface="微软雅黑 Light"/>
                  <a:ea typeface="微软雅黑 Light"/>
                  <a:cs typeface="微软雅黑 Light"/>
                  <a:sym typeface="微软雅黑 Light"/>
                </a:defRPr>
              </a:lvl1pPr>
            </a:lstStyle>
            <a:p>
              <a:r>
                <a:rPr sz="900"/>
                <a:t>基金推荐不显示推荐过程与理由</a:t>
              </a:r>
            </a:p>
          </p:txBody>
        </p:sp>
        <p:sp>
          <p:nvSpPr>
            <p:cNvPr id="2231" name="Shape 2231"/>
            <p:cNvSpPr/>
            <p:nvPr/>
          </p:nvSpPr>
          <p:spPr>
            <a:xfrm>
              <a:off x="19505" y="3590747"/>
              <a:ext cx="5877377" cy="892552"/>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defRPr sz="4600">
                  <a:solidFill>
                    <a:schemeClr val="accent4"/>
                  </a:solidFill>
                  <a:latin typeface="微软雅黑"/>
                  <a:ea typeface="微软雅黑"/>
                  <a:cs typeface="微软雅黑"/>
                  <a:sym typeface="微软雅黑"/>
                </a:defRPr>
              </a:lvl1pPr>
            </a:lstStyle>
            <a:p>
              <a:r>
                <a:rPr sz="2300"/>
                <a:t>组合选择过程不可视</a:t>
              </a:r>
            </a:p>
          </p:txBody>
        </p:sp>
        <p:sp>
          <p:nvSpPr>
            <p:cNvPr id="2232" name="Shape 2232" descr="矩形 16"/>
            <p:cNvSpPr/>
            <p:nvPr/>
          </p:nvSpPr>
          <p:spPr>
            <a:xfrm>
              <a:off x="-78377" y="947500"/>
              <a:ext cx="4478146" cy="96949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22860" tIns="22860" rIns="22860" bIns="22860" numCol="1" anchor="t">
              <a:spAutoFit/>
            </a:bodyPr>
            <a:lstStyle/>
            <a:p>
              <a:pPr defTabSz="457200">
                <a:defRPr sz="5700">
                  <a:solidFill>
                    <a:schemeClr val="accent4"/>
                  </a:solidFill>
                  <a:latin typeface="+mn-lt"/>
                  <a:ea typeface="+mn-ea"/>
                  <a:cs typeface="+mn-cs"/>
                  <a:sym typeface="Helvetica"/>
                </a:defRPr>
              </a:pPr>
              <a:r>
                <a:rPr sz="2850"/>
                <a:t>信息披露</a:t>
              </a:r>
              <a:r>
                <a:rPr sz="2850">
                  <a:solidFill>
                    <a:srgbClr val="FFFFFF"/>
                  </a:solidFill>
                </a:rPr>
                <a:t>程度</a:t>
              </a:r>
            </a:p>
          </p:txBody>
        </p:sp>
      </p:grpSp>
      <p:sp>
        <p:nvSpPr>
          <p:cNvPr id="2234" name="Shape 2234"/>
          <p:cNvSpPr/>
          <p:nvPr/>
        </p:nvSpPr>
        <p:spPr>
          <a:xfrm>
            <a:off x="8948248" y="-326768"/>
            <a:ext cx="3981760" cy="8689934"/>
          </a:xfrm>
          <a:prstGeom prst="rect">
            <a:avLst/>
          </a:prstGeom>
          <a:solidFill>
            <a:srgbClr val="FFFFFF">
              <a:alpha val="91861"/>
            </a:srgbClr>
          </a:solidFill>
          <a:ln w="25400">
            <a:solidFill>
              <a:schemeClr val="accent1">
                <a:alpha val="91861"/>
              </a:schemeClr>
            </a:solidFill>
            <a:miter/>
          </a:ln>
        </p:spPr>
        <p:txBody>
          <a:bodyPr tIns="45720" bIns="45720" anchor="ctr"/>
          <a:lstStyle/>
          <a:p>
            <a:endParaRPr sz="900"/>
          </a:p>
        </p:txBody>
      </p:sp>
      <p:sp>
        <p:nvSpPr>
          <p:cNvPr id="2235" name="Shape 2235"/>
          <p:cNvSpPr/>
          <p:nvPr/>
        </p:nvSpPr>
        <p:spPr>
          <a:xfrm>
            <a:off x="9442155" y="2243647"/>
            <a:ext cx="2221704" cy="2308324"/>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4800" b="0">
                <a:latin typeface="微软雅黑 Light"/>
                <a:ea typeface="微软雅黑 Light"/>
                <a:cs typeface="微软雅黑 Light"/>
                <a:sym typeface="微软雅黑 Light"/>
              </a:defRPr>
            </a:pPr>
            <a:r>
              <a:rPr sz="2400"/>
              <a:t>况客FOF</a:t>
            </a:r>
          </a:p>
          <a:p>
            <a:pPr>
              <a:defRPr sz="4800" b="0">
                <a:latin typeface="微软雅黑 Light"/>
                <a:ea typeface="微软雅黑 Light"/>
                <a:cs typeface="微软雅黑 Light"/>
                <a:sym typeface="微软雅黑 Light"/>
              </a:defRPr>
            </a:pPr>
            <a:r>
              <a:rPr sz="2400"/>
              <a:t>WonderFOF</a:t>
            </a:r>
          </a:p>
          <a:p>
            <a:pPr>
              <a:defRPr sz="4800" b="0">
                <a:latin typeface="微软雅黑 Light"/>
                <a:ea typeface="微软雅黑 Light"/>
                <a:cs typeface="微软雅黑 Light"/>
                <a:sym typeface="微软雅黑 Light"/>
              </a:defRPr>
            </a:pPr>
            <a:r>
              <a:rPr sz="2400"/>
              <a:t>玄甲金融</a:t>
            </a:r>
          </a:p>
          <a:p>
            <a:pPr>
              <a:defRPr sz="4800" b="0">
                <a:latin typeface="微软雅黑 Light"/>
                <a:ea typeface="微软雅黑 Light"/>
                <a:cs typeface="微软雅黑 Light"/>
                <a:sym typeface="微软雅黑 Light"/>
              </a:defRPr>
            </a:pPr>
            <a:r>
              <a:rPr sz="2400"/>
              <a:t>FOF牛牛</a:t>
            </a:r>
          </a:p>
          <a:p>
            <a:pPr>
              <a:defRPr sz="4800" b="0">
                <a:latin typeface="微软雅黑 Light"/>
                <a:ea typeface="微软雅黑 Light"/>
                <a:cs typeface="微软雅黑 Light"/>
                <a:sym typeface="微软雅黑 Light"/>
              </a:defRPr>
            </a:pPr>
            <a:r>
              <a:rPr sz="2400"/>
              <a:t>亿信伟业</a:t>
            </a:r>
          </a:p>
          <a:p>
            <a:pPr>
              <a:defRPr sz="4800" b="0">
                <a:latin typeface="微软雅黑 Light"/>
                <a:ea typeface="微软雅黑 Light"/>
                <a:cs typeface="微软雅黑 Light"/>
                <a:sym typeface="微软雅黑 Light"/>
              </a:defRPr>
            </a:pPr>
            <a:r>
              <a:rPr sz="2400"/>
              <a:t>…</a:t>
            </a:r>
          </a:p>
        </p:txBody>
      </p:sp>
      <p:pic>
        <p:nvPicPr>
          <p:cNvPr id="2236" name="image5.png"/>
          <p:cNvPicPr>
            <a:picLocks noChangeAspect="1"/>
          </p:cNvPicPr>
          <p:nvPr/>
        </p:nvPicPr>
        <p:blipFill>
          <a:blip r:embed="rId3">
            <a:extLst/>
          </a:blip>
          <a:stretch>
            <a:fillRect/>
          </a:stretch>
        </p:blipFill>
        <p:spPr>
          <a:xfrm>
            <a:off x="11259707" y="5723670"/>
            <a:ext cx="563924" cy="422943"/>
          </a:xfrm>
          <a:prstGeom prst="rect">
            <a:avLst/>
          </a:prstGeom>
          <a:ln w="12700">
            <a:miter lim="400000"/>
          </a:ln>
        </p:spPr>
      </p:pic>
      <p:pic>
        <p:nvPicPr>
          <p:cNvPr id="2237" name="image6.png"/>
          <p:cNvPicPr>
            <a:picLocks noChangeAspect="1"/>
          </p:cNvPicPr>
          <p:nvPr/>
        </p:nvPicPr>
        <p:blipFill>
          <a:blip r:embed="rId4">
            <a:extLst/>
          </a:blip>
          <a:stretch>
            <a:fillRect/>
          </a:stretch>
        </p:blipFill>
        <p:spPr>
          <a:xfrm>
            <a:off x="9504882" y="4882976"/>
            <a:ext cx="1050526" cy="725363"/>
          </a:xfrm>
          <a:prstGeom prst="rect">
            <a:avLst/>
          </a:prstGeom>
          <a:ln w="12700">
            <a:miter lim="400000"/>
          </a:ln>
        </p:spPr>
      </p:pic>
      <p:pic>
        <p:nvPicPr>
          <p:cNvPr id="2238" name="image7.png"/>
          <p:cNvPicPr>
            <a:picLocks noChangeAspect="1"/>
          </p:cNvPicPr>
          <p:nvPr/>
        </p:nvPicPr>
        <p:blipFill>
          <a:blip r:embed="rId5">
            <a:extLst/>
          </a:blip>
          <a:stretch>
            <a:fillRect/>
          </a:stretch>
        </p:blipFill>
        <p:spPr>
          <a:xfrm>
            <a:off x="9550091" y="6341278"/>
            <a:ext cx="2309270" cy="422944"/>
          </a:xfrm>
          <a:prstGeom prst="rect">
            <a:avLst/>
          </a:prstGeom>
          <a:ln w="12700">
            <a:miter lim="400000"/>
          </a:ln>
        </p:spPr>
      </p:pic>
      <p:pic>
        <p:nvPicPr>
          <p:cNvPr id="2239" name="image8.png"/>
          <p:cNvPicPr>
            <a:picLocks noChangeAspect="1"/>
          </p:cNvPicPr>
          <p:nvPr/>
        </p:nvPicPr>
        <p:blipFill>
          <a:blip r:embed="rId6">
            <a:extLst/>
          </a:blip>
          <a:stretch>
            <a:fillRect/>
          </a:stretch>
        </p:blipFill>
        <p:spPr>
          <a:xfrm>
            <a:off x="9568410" y="5717827"/>
            <a:ext cx="1456291" cy="434630"/>
          </a:xfrm>
          <a:prstGeom prst="rect">
            <a:avLst/>
          </a:prstGeom>
          <a:ln w="12700">
            <a:miter lim="400000"/>
          </a:ln>
        </p:spPr>
      </p:pic>
      <p:sp>
        <p:nvSpPr>
          <p:cNvPr id="2240" name="Shape 2240"/>
          <p:cNvSpPr/>
          <p:nvPr/>
        </p:nvSpPr>
        <p:spPr>
          <a:xfrm>
            <a:off x="9347537" y="309169"/>
            <a:ext cx="1878120" cy="170816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10500" b="0">
                <a:solidFill>
                  <a:srgbClr val="FFA734"/>
                </a:solidFill>
                <a:latin typeface="微软雅黑 Light"/>
                <a:ea typeface="微软雅黑 Light"/>
                <a:cs typeface="微软雅黑 Light"/>
                <a:sym typeface="微软雅黑 Light"/>
              </a:defRPr>
            </a:pPr>
            <a:r>
              <a:rPr sz="5250"/>
              <a:t>FOF</a:t>
            </a:r>
          </a:p>
          <a:p>
            <a:pPr>
              <a:defRPr sz="10500" b="0">
                <a:solidFill>
                  <a:srgbClr val="FFA734"/>
                </a:solidFill>
                <a:latin typeface="微软雅黑 Light"/>
                <a:ea typeface="微软雅黑 Light"/>
                <a:cs typeface="微软雅黑 Light"/>
                <a:sym typeface="微软雅黑 Light"/>
              </a:defRPr>
            </a:pPr>
            <a:r>
              <a:rPr sz="5250"/>
              <a:t>产品</a:t>
            </a:r>
          </a:p>
        </p:txBody>
      </p:sp>
    </p:spTree>
    <p:extLst>
      <p:ext uri="{BB962C8B-B14F-4D97-AF65-F5344CB8AC3E}">
        <p14:creationId xmlns:p14="http://schemas.microsoft.com/office/powerpoint/2010/main" val="99227393"/>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4" name="Table 2244"/>
          <p:cNvGraphicFramePr/>
          <p:nvPr/>
        </p:nvGraphicFramePr>
        <p:xfrm>
          <a:off x="961084" y="1833267"/>
          <a:ext cx="10257130" cy="5346705"/>
        </p:xfrm>
        <a:graphic>
          <a:graphicData uri="http://schemas.openxmlformats.org/drawingml/2006/table">
            <a:tbl>
              <a:tblPr/>
              <a:tblGrid>
                <a:gridCol w="2293284">
                  <a:extLst>
                    <a:ext uri="{9D8B030D-6E8A-4147-A177-3AD203B41FA5}">
                      <a16:colId xmlns:a16="http://schemas.microsoft.com/office/drawing/2014/main" val="20000"/>
                    </a:ext>
                  </a:extLst>
                </a:gridCol>
                <a:gridCol w="1072895">
                  <a:extLst>
                    <a:ext uri="{9D8B030D-6E8A-4147-A177-3AD203B41FA5}">
                      <a16:colId xmlns:a16="http://schemas.microsoft.com/office/drawing/2014/main" val="20001"/>
                    </a:ext>
                  </a:extLst>
                </a:gridCol>
                <a:gridCol w="1032454">
                  <a:extLst>
                    <a:ext uri="{9D8B030D-6E8A-4147-A177-3AD203B41FA5}">
                      <a16:colId xmlns:a16="http://schemas.microsoft.com/office/drawing/2014/main" val="20002"/>
                    </a:ext>
                  </a:extLst>
                </a:gridCol>
                <a:gridCol w="1042762">
                  <a:extLst>
                    <a:ext uri="{9D8B030D-6E8A-4147-A177-3AD203B41FA5}">
                      <a16:colId xmlns:a16="http://schemas.microsoft.com/office/drawing/2014/main" val="20003"/>
                    </a:ext>
                  </a:extLst>
                </a:gridCol>
                <a:gridCol w="1072103">
                  <a:extLst>
                    <a:ext uri="{9D8B030D-6E8A-4147-A177-3AD203B41FA5}">
                      <a16:colId xmlns:a16="http://schemas.microsoft.com/office/drawing/2014/main" val="20004"/>
                    </a:ext>
                  </a:extLst>
                </a:gridCol>
                <a:gridCol w="1042762">
                  <a:extLst>
                    <a:ext uri="{9D8B030D-6E8A-4147-A177-3AD203B41FA5}">
                      <a16:colId xmlns:a16="http://schemas.microsoft.com/office/drawing/2014/main" val="20005"/>
                    </a:ext>
                  </a:extLst>
                </a:gridCol>
                <a:gridCol w="2700873">
                  <a:extLst>
                    <a:ext uri="{9D8B030D-6E8A-4147-A177-3AD203B41FA5}">
                      <a16:colId xmlns:a16="http://schemas.microsoft.com/office/drawing/2014/main" val="20006"/>
                    </a:ext>
                  </a:extLst>
                </a:gridCol>
              </a:tblGrid>
              <a:tr h="670561">
                <a:tc>
                  <a:txBody>
                    <a:bodyPr/>
                    <a:lstStyle/>
                    <a:p>
                      <a:pPr algn="l" defTabSz="3654426">
                        <a:defRPr sz="3600" b="0">
                          <a:latin typeface="微软雅黑"/>
                          <a:ea typeface="微软雅黑"/>
                          <a:cs typeface="微软雅黑"/>
                          <a:sym typeface="微软雅黑"/>
                        </a:defRPr>
                      </a:pPr>
                      <a:r>
                        <a:rPr sz="1800"/>
                        <a:t>                       时间</a:t>
                      </a:r>
                    </a:p>
                    <a:p>
                      <a:pPr algn="l" defTabSz="3654426">
                        <a:defRPr sz="3600" b="0">
                          <a:latin typeface="微软雅黑"/>
                          <a:ea typeface="微软雅黑"/>
                          <a:cs typeface="微软雅黑"/>
                          <a:sym typeface="微软雅黑"/>
                        </a:defRPr>
                      </a:pPr>
                      <a:r>
                        <a:rPr sz="1800"/>
                        <a:t>工作内容</a:t>
                      </a:r>
                    </a:p>
                  </a:txBody>
                  <a:tcPr marL="11431" marR="11431" marT="11431" marB="11431" horzOverflow="overflow">
                    <a:lnL w="25400">
                      <a:miter lim="400000"/>
                    </a:lnL>
                    <a:lnR w="25400">
                      <a:miter lim="400000"/>
                    </a:lnR>
                    <a:lnT w="25400">
                      <a:solidFill>
                        <a:srgbClr val="000000"/>
                      </a:solidFill>
                    </a:lnT>
                    <a:lnB w="25400">
                      <a:miter lim="400000"/>
                    </a:lnB>
                    <a:noFill/>
                  </a:tcPr>
                </a:tc>
                <a:tc>
                  <a:txBody>
                    <a:bodyPr/>
                    <a:lstStyle/>
                    <a:p>
                      <a:pPr algn="ctr" defTabSz="3654426">
                        <a:defRPr sz="3600" b="0">
                          <a:latin typeface="微软雅黑"/>
                          <a:ea typeface="微软雅黑"/>
                          <a:cs typeface="微软雅黑"/>
                          <a:sym typeface="微软雅黑"/>
                        </a:defRPr>
                      </a:pPr>
                      <a:endParaRPr sz="1800"/>
                    </a:p>
                  </a:txBody>
                  <a:tcPr marL="11431" marR="11431" marT="11431" marB="11431" horzOverflow="overflow">
                    <a:lnL w="25400">
                      <a:miter lim="400000"/>
                    </a:lnL>
                    <a:lnR w="25400">
                      <a:miter lim="400000"/>
                    </a:lnR>
                    <a:lnT w="25400">
                      <a:solidFill>
                        <a:srgbClr val="000000"/>
                      </a:solidFill>
                    </a:lnT>
                    <a:lnB w="25400">
                      <a:miter lim="400000"/>
                    </a:lnB>
                    <a:noFill/>
                  </a:tcPr>
                </a:tc>
                <a:tc>
                  <a:txBody>
                    <a:bodyPr/>
                    <a:lstStyle/>
                    <a:p>
                      <a:pPr algn="ctr" defTabSz="3654426">
                        <a:defRPr sz="3600" b="0">
                          <a:latin typeface="微软雅黑"/>
                          <a:ea typeface="微软雅黑"/>
                          <a:cs typeface="微软雅黑"/>
                          <a:sym typeface="微软雅黑"/>
                        </a:defRPr>
                      </a:pPr>
                      <a:endParaRPr sz="1800"/>
                    </a:p>
                  </a:txBody>
                  <a:tcPr marL="11431" marR="11431" marT="11431" marB="11431" horzOverflow="overflow">
                    <a:lnL w="25400">
                      <a:miter lim="400000"/>
                    </a:lnL>
                    <a:lnR w="25400">
                      <a:miter lim="400000"/>
                    </a:lnR>
                    <a:lnT w="25400">
                      <a:solidFill>
                        <a:srgbClr val="000000"/>
                      </a:solidFill>
                    </a:lnT>
                    <a:lnB w="25400">
                      <a:miter lim="400000"/>
                    </a:lnB>
                    <a:noFill/>
                  </a:tcPr>
                </a:tc>
                <a:tc>
                  <a:txBody>
                    <a:bodyPr/>
                    <a:lstStyle/>
                    <a:p>
                      <a:pPr algn="ctr" defTabSz="3654426">
                        <a:defRPr sz="3600" b="0">
                          <a:latin typeface="微软雅黑"/>
                          <a:ea typeface="微软雅黑"/>
                          <a:cs typeface="微软雅黑"/>
                          <a:sym typeface="微软雅黑"/>
                        </a:defRPr>
                      </a:pPr>
                      <a:endParaRPr sz="1800"/>
                    </a:p>
                  </a:txBody>
                  <a:tcPr marL="11431" marR="11431" marT="11431" marB="11431" horzOverflow="overflow">
                    <a:lnL w="25400">
                      <a:miter lim="400000"/>
                    </a:lnL>
                    <a:lnR w="25400">
                      <a:miter lim="400000"/>
                    </a:lnR>
                    <a:lnT w="25400">
                      <a:solidFill>
                        <a:srgbClr val="000000"/>
                      </a:solidFill>
                    </a:lnT>
                    <a:lnB w="25400">
                      <a:miter lim="400000"/>
                    </a:lnB>
                    <a:noFill/>
                  </a:tcPr>
                </a:tc>
                <a:tc>
                  <a:txBody>
                    <a:bodyPr/>
                    <a:lstStyle/>
                    <a:p>
                      <a:pPr algn="ctr" defTabSz="3654426">
                        <a:defRPr sz="3600" b="0">
                          <a:latin typeface="微软雅黑"/>
                          <a:ea typeface="微软雅黑"/>
                          <a:cs typeface="微软雅黑"/>
                          <a:sym typeface="微软雅黑"/>
                        </a:defRPr>
                      </a:pPr>
                      <a:endParaRPr sz="1800"/>
                    </a:p>
                  </a:txBody>
                  <a:tcPr marL="11431" marR="11431" marT="11431" marB="11431" horzOverflow="overflow">
                    <a:lnL w="25400">
                      <a:miter lim="400000"/>
                    </a:lnL>
                    <a:lnR w="25400">
                      <a:miter lim="400000"/>
                    </a:lnR>
                    <a:lnT w="25400">
                      <a:solidFill>
                        <a:srgbClr val="000000"/>
                      </a:solidFill>
                    </a:lnT>
                    <a:lnB w="25400">
                      <a:miter lim="400000"/>
                    </a:lnB>
                    <a:noFill/>
                  </a:tcPr>
                </a:tc>
                <a:tc>
                  <a:txBody>
                    <a:bodyPr/>
                    <a:lstStyle/>
                    <a:p>
                      <a:pPr algn="ctr" defTabSz="3654426">
                        <a:defRPr sz="3600" b="0">
                          <a:latin typeface="微软雅黑"/>
                          <a:ea typeface="微软雅黑"/>
                          <a:cs typeface="微软雅黑"/>
                          <a:sym typeface="微软雅黑"/>
                        </a:defRPr>
                      </a:pPr>
                      <a:endParaRPr sz="1800"/>
                    </a:p>
                  </a:txBody>
                  <a:tcPr marL="11431" marR="11431" marT="11431" marB="11431" horzOverflow="overflow">
                    <a:lnL w="25400">
                      <a:miter lim="400000"/>
                    </a:lnL>
                    <a:lnR w="25400">
                      <a:miter lim="400000"/>
                    </a:lnR>
                    <a:lnT w="25400">
                      <a:solidFill>
                        <a:srgbClr val="000000"/>
                      </a:solidFill>
                    </a:lnT>
                    <a:lnB w="25400">
                      <a:miter lim="400000"/>
                    </a:lnB>
                    <a:noFill/>
                  </a:tcPr>
                </a:tc>
                <a:tc>
                  <a:txBody>
                    <a:bodyPr/>
                    <a:lstStyle/>
                    <a:p>
                      <a:pPr algn="ctr" defTabSz="3654426">
                        <a:defRPr sz="3600" b="0">
                          <a:latin typeface="微软雅黑"/>
                          <a:ea typeface="微软雅黑"/>
                          <a:cs typeface="微软雅黑"/>
                          <a:sym typeface="微软雅黑"/>
                        </a:defRPr>
                      </a:pPr>
                      <a:endParaRPr sz="1800"/>
                    </a:p>
                  </a:txBody>
                  <a:tcPr marL="11431" marR="11431" marT="11431" marB="11431" horzOverflow="overflow">
                    <a:lnL w="25400">
                      <a:miter lim="400000"/>
                    </a:lnL>
                    <a:lnR w="25400">
                      <a:miter lim="400000"/>
                    </a:lnR>
                    <a:lnT w="25400">
                      <a:solidFill>
                        <a:srgbClr val="000000"/>
                      </a:solidFill>
                    </a:lnT>
                    <a:lnB w="25400">
                      <a:miter lim="400000"/>
                    </a:lnB>
                    <a:noFill/>
                  </a:tcPr>
                </a:tc>
                <a:extLst>
                  <a:ext uri="{0D108BD9-81ED-4DB2-BD59-A6C34878D82A}">
                    <a16:rowId xmlns:a16="http://schemas.microsoft.com/office/drawing/2014/main" val="10000"/>
                  </a:ext>
                </a:extLst>
              </a:tr>
              <a:tr h="1254761">
                <a:tc>
                  <a:txBody>
                    <a:bodyPr/>
                    <a:lstStyle/>
                    <a:p>
                      <a:pPr algn="l">
                        <a:defRPr sz="3600">
                          <a:latin typeface="微软雅黑"/>
                          <a:ea typeface="微软雅黑"/>
                          <a:cs typeface="微软雅黑"/>
                          <a:sym typeface="微软雅黑"/>
                        </a:defRPr>
                      </a:pPr>
                      <a:r>
                        <a:rPr sz="1800"/>
                        <a:t>渠道</a:t>
                      </a:r>
                    </a:p>
                    <a:p>
                      <a:pPr algn="l">
                        <a:defRPr sz="3600" b="0">
                          <a:latin typeface="微软雅黑"/>
                          <a:ea typeface="微软雅黑"/>
                          <a:cs typeface="微软雅黑"/>
                          <a:sym typeface="微软雅黑"/>
                        </a:defRPr>
                      </a:pPr>
                      <a:r>
                        <a:rPr sz="1800"/>
                        <a:t>机构代理销售</a:t>
                      </a:r>
                    </a:p>
                    <a:p>
                      <a:pPr algn="l">
                        <a:defRPr sz="3600" b="0">
                          <a:latin typeface="微软雅黑"/>
                          <a:ea typeface="微软雅黑"/>
                          <a:cs typeface="微软雅黑"/>
                          <a:sym typeface="微软雅黑"/>
                        </a:defRPr>
                      </a:pPr>
                      <a:r>
                        <a:rPr sz="1800"/>
                        <a:t>自建销售渠道</a:t>
                      </a:r>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latin typeface="Calibri"/>
                          <a:ea typeface="Calibri"/>
                          <a:cs typeface="Calibri"/>
                          <a:sym typeface="Calibri"/>
                        </a:defRPr>
                      </a:pPr>
                      <a:endParaRPr sz="1800"/>
                    </a:p>
                  </a:txBody>
                  <a:tcPr marL="11431" marR="11431" marT="11431" marB="11431" horzOverflow="overflow">
                    <a:lnL w="25400">
                      <a:miter lim="400000"/>
                    </a:lnL>
                    <a:lnR w="25400">
                      <a:miter lim="400000"/>
                    </a:lnR>
                    <a:lnT w="25400">
                      <a:miter lim="400000"/>
                    </a:lnT>
                    <a:lnB w="25400">
                      <a:miter lim="400000"/>
                    </a:lnB>
                    <a:noFill/>
                  </a:tcPr>
                </a:tc>
                <a:extLst>
                  <a:ext uri="{0D108BD9-81ED-4DB2-BD59-A6C34878D82A}">
                    <a16:rowId xmlns:a16="http://schemas.microsoft.com/office/drawing/2014/main" val="10001"/>
                  </a:ext>
                </a:extLst>
              </a:tr>
              <a:tr h="1261111">
                <a:tc>
                  <a:txBody>
                    <a:bodyPr/>
                    <a:lstStyle/>
                    <a:p>
                      <a:pPr algn="l">
                        <a:defRPr sz="3600">
                          <a:latin typeface="微软雅黑"/>
                          <a:ea typeface="微软雅黑"/>
                          <a:cs typeface="微软雅黑"/>
                          <a:sym typeface="微软雅黑"/>
                        </a:defRPr>
                      </a:pPr>
                      <a:r>
                        <a:rPr sz="1800"/>
                        <a:t>推广</a:t>
                      </a:r>
                    </a:p>
                    <a:p>
                      <a:pPr algn="l">
                        <a:defRPr sz="3600" b="0">
                          <a:latin typeface="微软雅黑"/>
                          <a:ea typeface="微软雅黑"/>
                          <a:cs typeface="微软雅黑"/>
                          <a:sym typeface="微软雅黑"/>
                        </a:defRPr>
                      </a:pPr>
                      <a:r>
                        <a:rPr sz="1800"/>
                        <a:t>新用户半价推广</a:t>
                      </a:r>
                    </a:p>
                    <a:p>
                      <a:pPr algn="l">
                        <a:defRPr sz="3600" b="0">
                          <a:latin typeface="微软雅黑"/>
                          <a:ea typeface="微软雅黑"/>
                          <a:cs typeface="微软雅黑"/>
                          <a:sym typeface="微软雅黑"/>
                        </a:defRPr>
                      </a:pPr>
                      <a:r>
                        <a:rPr sz="1800"/>
                        <a:t>成立会员制度</a:t>
                      </a:r>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latin typeface="微软雅黑"/>
                          <a:ea typeface="微软雅黑"/>
                          <a:cs typeface="微软雅黑"/>
                          <a:sym typeface="微软雅黑"/>
                        </a:defRPr>
                      </a:pPr>
                      <a:r>
                        <a:rPr sz="1800"/>
                        <a:t>开办投资交流峰会</a:t>
                      </a:r>
                    </a:p>
                    <a:p>
                      <a:pPr algn="l" defTabSz="3654426">
                        <a:defRPr sz="3600" b="0">
                          <a:latin typeface="微软雅黑"/>
                          <a:ea typeface="微软雅黑"/>
                          <a:cs typeface="微软雅黑"/>
                          <a:sym typeface="微软雅黑"/>
                        </a:defRPr>
                      </a:pPr>
                      <a:r>
                        <a:rPr sz="1800"/>
                        <a:t>形成品牌口碑营销</a:t>
                      </a:r>
                    </a:p>
                  </a:txBody>
                  <a:tcPr marL="11431" marR="11431" marT="11431" marB="11431" horzOverflow="overflow">
                    <a:lnL w="25400">
                      <a:miter lim="400000"/>
                    </a:lnL>
                    <a:lnR w="25400">
                      <a:miter lim="400000"/>
                    </a:lnR>
                    <a:lnT w="25400">
                      <a:miter lim="400000"/>
                    </a:lnT>
                    <a:lnB w="25400">
                      <a:miter lim="400000"/>
                    </a:lnB>
                    <a:noFill/>
                  </a:tcPr>
                </a:tc>
                <a:extLst>
                  <a:ext uri="{0D108BD9-81ED-4DB2-BD59-A6C34878D82A}">
                    <a16:rowId xmlns:a16="http://schemas.microsoft.com/office/drawing/2014/main" val="10002"/>
                  </a:ext>
                </a:extLst>
              </a:tr>
              <a:tr h="943611">
                <a:tc>
                  <a:txBody>
                    <a:bodyPr/>
                    <a:lstStyle/>
                    <a:p>
                      <a:pPr algn="l">
                        <a:defRPr sz="3600">
                          <a:latin typeface="微软雅黑"/>
                          <a:ea typeface="微软雅黑"/>
                          <a:cs typeface="微软雅黑"/>
                          <a:sym typeface="微软雅黑"/>
                        </a:defRPr>
                      </a:pPr>
                      <a:r>
                        <a:rPr sz="1800"/>
                        <a:t>产品</a:t>
                      </a:r>
                    </a:p>
                    <a:p>
                      <a:pPr algn="l">
                        <a:defRPr sz="3600" b="0">
                          <a:latin typeface="微软雅黑"/>
                          <a:ea typeface="微软雅黑"/>
                          <a:cs typeface="微软雅黑"/>
                          <a:sym typeface="微软雅黑"/>
                        </a:defRPr>
                      </a:pPr>
                      <a:r>
                        <a:rPr sz="1800"/>
                        <a:t>发展更新策略软件</a:t>
                      </a:r>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miter lim="400000"/>
                    </a:lnB>
                    <a:noFill/>
                  </a:tcPr>
                </a:tc>
                <a:tc>
                  <a:txBody>
                    <a:bodyPr/>
                    <a:lstStyle/>
                    <a:p>
                      <a:pPr algn="l" defTabSz="3654426">
                        <a:defRPr sz="1800" b="0"/>
                      </a:pPr>
                      <a:r>
                        <a:rPr sz="1800">
                          <a:latin typeface="微软雅黑"/>
                          <a:ea typeface="微软雅黑"/>
                          <a:cs typeface="微软雅黑"/>
                          <a:sym typeface="微软雅黑"/>
                        </a:rPr>
                        <a:t>形成规模经济</a:t>
                      </a:r>
                    </a:p>
                  </a:txBody>
                  <a:tcPr marL="11431" marR="11431" marT="11431" marB="11431" horzOverflow="overflow">
                    <a:lnL w="25400">
                      <a:miter lim="400000"/>
                    </a:lnL>
                    <a:lnR w="25400">
                      <a:miter lim="400000"/>
                    </a:lnR>
                    <a:lnT w="25400">
                      <a:miter lim="400000"/>
                    </a:lnT>
                    <a:lnB w="25400">
                      <a:miter lim="400000"/>
                    </a:lnB>
                    <a:noFill/>
                  </a:tcPr>
                </a:tc>
                <a:extLst>
                  <a:ext uri="{0D108BD9-81ED-4DB2-BD59-A6C34878D82A}">
                    <a16:rowId xmlns:a16="http://schemas.microsoft.com/office/drawing/2014/main" val="10003"/>
                  </a:ext>
                </a:extLst>
              </a:tr>
              <a:tr h="1216661">
                <a:tc>
                  <a:txBody>
                    <a:bodyPr/>
                    <a:lstStyle/>
                    <a:p>
                      <a:pPr algn="l">
                        <a:defRPr sz="3600">
                          <a:latin typeface="微软雅黑"/>
                          <a:ea typeface="微软雅黑"/>
                          <a:cs typeface="微软雅黑"/>
                          <a:sym typeface="微软雅黑"/>
                        </a:defRPr>
                      </a:pPr>
                      <a:r>
                        <a:rPr sz="1800"/>
                        <a:t>定价</a:t>
                      </a:r>
                    </a:p>
                    <a:p>
                      <a:pPr algn="l">
                        <a:defRPr sz="3600" b="0">
                          <a:latin typeface="微软雅黑"/>
                          <a:ea typeface="微软雅黑"/>
                          <a:cs typeface="微软雅黑"/>
                          <a:sym typeface="微软雅黑"/>
                        </a:defRPr>
                      </a:pPr>
                      <a:r>
                        <a:rPr sz="1800"/>
                        <a:t>核心技术模块等收费</a:t>
                      </a:r>
                    </a:p>
                  </a:txBody>
                  <a:tcPr marL="11431" marR="11431" marT="11431" marB="11431" horzOverflow="overflow">
                    <a:lnL w="25400">
                      <a:miter lim="400000"/>
                    </a:lnL>
                    <a:lnR w="25400">
                      <a:miter lim="400000"/>
                    </a:lnR>
                    <a:lnT w="25400">
                      <a:miter lim="400000"/>
                    </a:lnT>
                    <a:lnB w="25400">
                      <a:solidFill>
                        <a:srgbClr val="000000"/>
                      </a:solidFill>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solidFill>
                        <a:srgbClr val="000000"/>
                      </a:solidFill>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solidFill>
                        <a:srgbClr val="000000"/>
                      </a:solidFill>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solidFill>
                        <a:srgbClr val="000000"/>
                      </a:solidFill>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solidFill>
                        <a:srgbClr val="000000"/>
                      </a:solidFill>
                    </a:lnB>
                    <a:noFill/>
                  </a:tcPr>
                </a:tc>
                <a:tc>
                  <a:txBody>
                    <a:bodyPr/>
                    <a:lstStyle/>
                    <a:p>
                      <a:pPr algn="l" defTabSz="3654426">
                        <a:defRPr sz="3600" b="0">
                          <a:solidFill>
                            <a:srgbClr val="7F7F7F"/>
                          </a:solidFill>
                          <a:latin typeface="Lato Light"/>
                          <a:ea typeface="Lato Light"/>
                          <a:cs typeface="Lato Light"/>
                          <a:sym typeface="Lato Light"/>
                        </a:defRPr>
                      </a:pPr>
                      <a:endParaRPr sz="1800"/>
                    </a:p>
                  </a:txBody>
                  <a:tcPr marL="11431" marR="11431" marT="11431" marB="11431" horzOverflow="overflow">
                    <a:lnL w="25400">
                      <a:miter lim="400000"/>
                    </a:lnL>
                    <a:lnR w="25400">
                      <a:miter lim="400000"/>
                    </a:lnR>
                    <a:lnT w="25400">
                      <a:miter lim="400000"/>
                    </a:lnT>
                    <a:lnB w="25400">
                      <a:solidFill>
                        <a:srgbClr val="000000"/>
                      </a:solidFill>
                    </a:lnB>
                    <a:noFill/>
                  </a:tcPr>
                </a:tc>
                <a:tc>
                  <a:txBody>
                    <a:bodyPr/>
                    <a:lstStyle/>
                    <a:p>
                      <a:pPr algn="l" defTabSz="3654426">
                        <a:defRPr sz="3600" b="0">
                          <a:latin typeface="微软雅黑"/>
                          <a:ea typeface="微软雅黑"/>
                          <a:cs typeface="微软雅黑"/>
                          <a:sym typeface="微软雅黑"/>
                        </a:defRPr>
                      </a:pPr>
                      <a:r>
                        <a:rPr sz="1800"/>
                        <a:t>核心技术成立后实现收费加成</a:t>
                      </a:r>
                    </a:p>
                  </a:txBody>
                  <a:tcPr marL="11431" marR="11431" marT="11431" marB="11431" horzOverflow="overflow">
                    <a:lnL w="25400">
                      <a:miter lim="400000"/>
                    </a:lnL>
                    <a:lnR w="25400">
                      <a:miter lim="400000"/>
                    </a:lnR>
                    <a:lnT w="25400">
                      <a:miter lim="400000"/>
                    </a:lnT>
                    <a:lnB w="25400">
                      <a:solidFill>
                        <a:srgbClr val="000000"/>
                      </a:solidFill>
                    </a:lnB>
                    <a:noFill/>
                  </a:tcPr>
                </a:tc>
                <a:extLst>
                  <a:ext uri="{0D108BD9-81ED-4DB2-BD59-A6C34878D82A}">
                    <a16:rowId xmlns:a16="http://schemas.microsoft.com/office/drawing/2014/main" val="10004"/>
                  </a:ext>
                </a:extLst>
              </a:tr>
            </a:tbl>
          </a:graphicData>
        </a:graphic>
      </p:graphicFrame>
      <p:sp>
        <p:nvSpPr>
          <p:cNvPr id="2245" name="Shape 2245"/>
          <p:cNvSpPr/>
          <p:nvPr/>
        </p:nvSpPr>
        <p:spPr>
          <a:xfrm>
            <a:off x="3949887" y="2667123"/>
            <a:ext cx="3545812" cy="16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50" y="0"/>
                </a:lnTo>
                <a:lnTo>
                  <a:pt x="21600" y="10800"/>
                </a:lnTo>
                <a:lnTo>
                  <a:pt x="19650" y="21600"/>
                </a:lnTo>
                <a:lnTo>
                  <a:pt x="0" y="21600"/>
                </a:lnTo>
                <a:lnTo>
                  <a:pt x="0" y="0"/>
                </a:lnTo>
                <a:close/>
              </a:path>
            </a:pathLst>
          </a:custGeom>
          <a:solidFill>
            <a:srgbClr val="FDA029"/>
          </a:solidFill>
          <a:ln w="12700">
            <a:miter lim="400000"/>
          </a:ln>
          <a:effectLst>
            <a:outerShdw dist="63500" dir="2700000" rotWithShape="0">
              <a:srgbClr val="E7E6E6"/>
            </a:outerShdw>
          </a:effectLst>
        </p:spPr>
        <p:txBody>
          <a:bodyPr tIns="45720" bIns="45720" anchor="ctr"/>
          <a:lstStyle/>
          <a:p>
            <a:pPr>
              <a:defRPr b="0">
                <a:solidFill>
                  <a:schemeClr val="accent4"/>
                </a:solidFill>
              </a:defRPr>
            </a:pPr>
            <a:endParaRPr sz="900"/>
          </a:p>
        </p:txBody>
      </p:sp>
      <p:sp>
        <p:nvSpPr>
          <p:cNvPr id="2246" name="Shape 2246"/>
          <p:cNvSpPr/>
          <p:nvPr/>
        </p:nvSpPr>
        <p:spPr>
          <a:xfrm>
            <a:off x="3996778" y="3839124"/>
            <a:ext cx="2581155" cy="16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50" y="0"/>
                </a:lnTo>
                <a:lnTo>
                  <a:pt x="21600" y="10800"/>
                </a:lnTo>
                <a:lnTo>
                  <a:pt x="19650" y="21600"/>
                </a:lnTo>
                <a:lnTo>
                  <a:pt x="0" y="21600"/>
                </a:lnTo>
                <a:lnTo>
                  <a:pt x="0" y="0"/>
                </a:lnTo>
                <a:close/>
              </a:path>
            </a:pathLst>
          </a:custGeom>
          <a:solidFill>
            <a:srgbClr val="FDA029"/>
          </a:solidFill>
          <a:ln w="12700">
            <a:miter lim="400000"/>
          </a:ln>
          <a:effectLst>
            <a:outerShdw dist="63500" dir="2700000" rotWithShape="0">
              <a:srgbClr val="E7E6E6"/>
            </a:outerShdw>
          </a:effectLst>
        </p:spPr>
        <p:txBody>
          <a:bodyPr tIns="45720" bIns="45720" anchor="ctr"/>
          <a:lstStyle/>
          <a:p>
            <a:pPr>
              <a:defRPr b="0"/>
            </a:pPr>
            <a:endParaRPr sz="900"/>
          </a:p>
        </p:txBody>
      </p:sp>
      <p:sp>
        <p:nvSpPr>
          <p:cNvPr id="2247" name="Shape 2247"/>
          <p:cNvSpPr/>
          <p:nvPr/>
        </p:nvSpPr>
        <p:spPr>
          <a:xfrm>
            <a:off x="6519788" y="4042874"/>
            <a:ext cx="2026337" cy="165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50" y="0"/>
                </a:lnTo>
                <a:lnTo>
                  <a:pt x="21600" y="10800"/>
                </a:lnTo>
                <a:lnTo>
                  <a:pt x="19650" y="21600"/>
                </a:lnTo>
                <a:lnTo>
                  <a:pt x="0" y="21600"/>
                </a:lnTo>
                <a:lnTo>
                  <a:pt x="0" y="0"/>
                </a:lnTo>
                <a:close/>
              </a:path>
            </a:pathLst>
          </a:custGeom>
          <a:solidFill>
            <a:srgbClr val="FDA029"/>
          </a:solidFill>
          <a:ln w="12700">
            <a:miter lim="400000"/>
          </a:ln>
          <a:effectLst>
            <a:outerShdw dist="63500" dir="2700000" rotWithShape="0">
              <a:srgbClr val="E7E6E6"/>
            </a:outerShdw>
          </a:effectLst>
        </p:spPr>
        <p:txBody>
          <a:bodyPr tIns="45720" bIns="45720" anchor="ctr"/>
          <a:lstStyle/>
          <a:p>
            <a:pPr>
              <a:defRPr b="0"/>
            </a:pPr>
            <a:endParaRPr sz="900"/>
          </a:p>
        </p:txBody>
      </p:sp>
      <p:sp>
        <p:nvSpPr>
          <p:cNvPr id="2248" name="Shape 2248"/>
          <p:cNvSpPr/>
          <p:nvPr/>
        </p:nvSpPr>
        <p:spPr>
          <a:xfrm>
            <a:off x="5474704" y="4923692"/>
            <a:ext cx="2581154" cy="16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50" y="0"/>
                </a:lnTo>
                <a:lnTo>
                  <a:pt x="21600" y="10800"/>
                </a:lnTo>
                <a:lnTo>
                  <a:pt x="19650" y="21600"/>
                </a:lnTo>
                <a:lnTo>
                  <a:pt x="0" y="21600"/>
                </a:lnTo>
                <a:lnTo>
                  <a:pt x="0" y="0"/>
                </a:lnTo>
                <a:close/>
              </a:path>
            </a:pathLst>
          </a:custGeom>
          <a:solidFill>
            <a:srgbClr val="FDA029"/>
          </a:solidFill>
          <a:ln w="12700">
            <a:miter lim="400000"/>
          </a:ln>
          <a:effectLst>
            <a:outerShdw dist="63500" dir="2700000" rotWithShape="0">
              <a:srgbClr val="E7E6E6"/>
            </a:outerShdw>
          </a:effectLst>
        </p:spPr>
        <p:txBody>
          <a:bodyPr tIns="45720" bIns="45720" anchor="ctr"/>
          <a:lstStyle/>
          <a:p>
            <a:pPr>
              <a:defRPr b="0"/>
            </a:pPr>
            <a:endParaRPr sz="900"/>
          </a:p>
        </p:txBody>
      </p:sp>
      <p:sp>
        <p:nvSpPr>
          <p:cNvPr id="2249" name="Shape 2249"/>
          <p:cNvSpPr/>
          <p:nvPr/>
        </p:nvSpPr>
        <p:spPr>
          <a:xfrm>
            <a:off x="5498151" y="5862027"/>
            <a:ext cx="2581154" cy="162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50" y="0"/>
                </a:lnTo>
                <a:lnTo>
                  <a:pt x="21600" y="10800"/>
                </a:lnTo>
                <a:lnTo>
                  <a:pt x="19650" y="21600"/>
                </a:lnTo>
                <a:lnTo>
                  <a:pt x="0" y="21600"/>
                </a:lnTo>
                <a:lnTo>
                  <a:pt x="0" y="0"/>
                </a:lnTo>
                <a:close/>
              </a:path>
            </a:pathLst>
          </a:custGeom>
          <a:solidFill>
            <a:srgbClr val="FDA029"/>
          </a:solidFill>
          <a:ln w="12700">
            <a:miter lim="400000"/>
          </a:ln>
          <a:effectLst>
            <a:outerShdw dist="63500" dir="2700000" rotWithShape="0">
              <a:srgbClr val="E7E6E6"/>
            </a:outerShdw>
          </a:effectLst>
        </p:spPr>
        <p:txBody>
          <a:bodyPr tIns="45720" bIns="45720" anchor="ctr"/>
          <a:lstStyle/>
          <a:p>
            <a:pPr>
              <a:defRPr b="0"/>
            </a:pPr>
            <a:endParaRPr sz="900"/>
          </a:p>
        </p:txBody>
      </p:sp>
      <p:sp>
        <p:nvSpPr>
          <p:cNvPr id="2250" name="Shape 2250"/>
          <p:cNvSpPr/>
          <p:nvPr/>
        </p:nvSpPr>
        <p:spPr>
          <a:xfrm>
            <a:off x="5404366" y="2929488"/>
            <a:ext cx="3112311" cy="163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50" y="0"/>
                </a:lnTo>
                <a:lnTo>
                  <a:pt x="21600" y="10800"/>
                </a:lnTo>
                <a:lnTo>
                  <a:pt x="19650" y="21600"/>
                </a:lnTo>
                <a:lnTo>
                  <a:pt x="0" y="21600"/>
                </a:lnTo>
                <a:lnTo>
                  <a:pt x="0" y="0"/>
                </a:lnTo>
                <a:close/>
              </a:path>
            </a:pathLst>
          </a:custGeom>
          <a:solidFill>
            <a:srgbClr val="FDA029"/>
          </a:solidFill>
          <a:ln w="12700">
            <a:miter lim="400000"/>
          </a:ln>
          <a:effectLst>
            <a:outerShdw dist="63500" dir="2700000" rotWithShape="0">
              <a:srgbClr val="E7E6E6"/>
            </a:outerShdw>
          </a:effectLst>
        </p:spPr>
        <p:txBody>
          <a:bodyPr tIns="45720" bIns="45720" anchor="ctr"/>
          <a:lstStyle/>
          <a:p>
            <a:pPr>
              <a:defRPr b="0"/>
            </a:pPr>
            <a:endParaRPr sz="900"/>
          </a:p>
        </p:txBody>
      </p:sp>
      <p:sp>
        <p:nvSpPr>
          <p:cNvPr id="2251" name="Shape 2251"/>
          <p:cNvSpPr/>
          <p:nvPr/>
        </p:nvSpPr>
        <p:spPr>
          <a:xfrm>
            <a:off x="3364523" y="1833267"/>
            <a:ext cx="7467601" cy="230832"/>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b="0"/>
            </a:pPr>
            <a:r>
              <a:rPr sz="900"/>
              <a:t>  2017        2018        2019        2020       2021              2021—未来</a:t>
            </a:r>
          </a:p>
        </p:txBody>
      </p:sp>
      <p:sp>
        <p:nvSpPr>
          <p:cNvPr id="2252" name="Shape 2252"/>
          <p:cNvSpPr/>
          <p:nvPr/>
        </p:nvSpPr>
        <p:spPr>
          <a:xfrm>
            <a:off x="8586665" y="2438400"/>
            <a:ext cx="2654368" cy="369332"/>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defTabSz="3654426">
              <a:defRPr b="0">
                <a:latin typeface="微软雅黑"/>
                <a:ea typeface="微软雅黑"/>
                <a:cs typeface="微软雅黑"/>
                <a:sym typeface="微软雅黑"/>
              </a:defRPr>
            </a:lvl1pPr>
          </a:lstStyle>
          <a:p>
            <a:r>
              <a:rPr sz="900"/>
              <a:t>基本建立自身销售平台，机构代理销售为辅助模式</a:t>
            </a:r>
          </a:p>
        </p:txBody>
      </p:sp>
      <p:grpSp>
        <p:nvGrpSpPr>
          <p:cNvPr id="2258" name="Group 2258" descr="组合 55"/>
          <p:cNvGrpSpPr/>
          <p:nvPr/>
        </p:nvGrpSpPr>
        <p:grpSpPr>
          <a:xfrm>
            <a:off x="-685843" y="-675440"/>
            <a:ext cx="2287523" cy="2287523"/>
            <a:chOff x="0" y="0"/>
            <a:chExt cx="4575044" cy="4575044"/>
          </a:xfrm>
        </p:grpSpPr>
        <p:sp>
          <p:nvSpPr>
            <p:cNvPr id="2253" name="Shape 2253" descr="圆: 空心 56"/>
            <p:cNvSpPr/>
            <p:nvPr/>
          </p:nvSpPr>
          <p:spPr>
            <a:xfrm rot="10800000">
              <a:off x="0" y="0"/>
              <a:ext cx="4575045" cy="45750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45720" tIns="45720" rIns="45720" bIns="45720" numCol="1" anchor="ctr">
              <a:noAutofit/>
            </a:bodyPr>
            <a:lstStyle/>
            <a:p>
              <a:pPr algn="ctr"/>
              <a:endParaRPr sz="900"/>
            </a:p>
          </p:txBody>
        </p:sp>
        <p:grpSp>
          <p:nvGrpSpPr>
            <p:cNvPr id="2257" name="Group 2257" descr="组合 57"/>
            <p:cNvGrpSpPr/>
            <p:nvPr/>
          </p:nvGrpSpPr>
          <p:grpSpPr>
            <a:xfrm>
              <a:off x="1506069" y="1506070"/>
              <a:ext cx="1562909" cy="1562907"/>
              <a:chOff x="0" y="0"/>
              <a:chExt cx="1562908" cy="1562906"/>
            </a:xfrm>
          </p:grpSpPr>
          <p:sp>
            <p:nvSpPr>
              <p:cNvPr id="2254" name="Shape 2254" descr="矩形 58"/>
              <p:cNvSpPr/>
              <p:nvPr/>
            </p:nvSpPr>
            <p:spPr>
              <a:xfrm rot="10800000">
                <a:off x="1230811" y="2046"/>
                <a:ext cx="332097" cy="1560861"/>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255" name="Shape 2255" descr="矩形 59"/>
              <p:cNvSpPr/>
              <p:nvPr/>
            </p:nvSpPr>
            <p:spPr>
              <a:xfrm rot="5400000">
                <a:off x="615407" y="615402"/>
                <a:ext cx="332097" cy="1562907"/>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2256" name="Shape 2256" descr="矩形 61"/>
              <p:cNvSpPr/>
              <p:nvPr/>
            </p:nvSpPr>
            <p:spPr>
              <a:xfrm rot="18900000">
                <a:off x="615405" y="-157641"/>
                <a:ext cx="332097" cy="1878189"/>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grpSp>
      </p:grpSp>
      <p:sp>
        <p:nvSpPr>
          <p:cNvPr id="2259" name="Shape 2259" descr="分点上标题"/>
          <p:cNvSpPr/>
          <p:nvPr/>
        </p:nvSpPr>
        <p:spPr>
          <a:xfrm>
            <a:off x="1628175" y="770325"/>
            <a:ext cx="5702698" cy="907941"/>
          </a:xfrm>
          <a:prstGeom prst="rect">
            <a:avLst/>
          </a:prstGeom>
          <a:ln w="25400">
            <a:miter lim="400000"/>
          </a:ln>
          <a:extLst>
            <a:ext uri="{C572A759-6A51-4108-AA02-DFA0A04FC94B}">
              <ma14:wrappingTextBoxFlag xmlns="" xmlns:ma14="http://schemas.microsoft.com/office/mac/drawingml/2011/main" val="1"/>
            </a:ext>
          </a:extLst>
        </p:spPr>
        <p:txBody>
          <a:bodyPr tIns="45720" bIns="45720" anchor="ctr">
            <a:spAutoFit/>
          </a:bodyPr>
          <a:lstStyle/>
          <a:p>
            <a:pPr>
              <a:defRPr sz="10600">
                <a:solidFill>
                  <a:schemeClr val="accent4"/>
                </a:solidFill>
                <a:latin typeface="微软雅黑"/>
                <a:ea typeface="微软雅黑"/>
                <a:cs typeface="微软雅黑"/>
                <a:sym typeface="微软雅黑"/>
              </a:defRPr>
            </a:pPr>
            <a:r>
              <a:rPr sz="5300">
                <a:solidFill>
                  <a:srgbClr val="FFA734"/>
                </a:solidFill>
              </a:rPr>
              <a:t>商业</a:t>
            </a:r>
            <a:r>
              <a:rPr sz="5300">
                <a:solidFill>
                  <a:srgbClr val="000000"/>
                </a:solidFill>
              </a:rPr>
              <a:t>模式</a:t>
            </a:r>
          </a:p>
        </p:txBody>
      </p:sp>
    </p:spTree>
    <p:extLst>
      <p:ext uri="{BB962C8B-B14F-4D97-AF65-F5344CB8AC3E}">
        <p14:creationId xmlns:p14="http://schemas.microsoft.com/office/powerpoint/2010/main" val="310012419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1" name="Shape 2261"/>
          <p:cNvSpPr/>
          <p:nvPr/>
        </p:nvSpPr>
        <p:spPr>
          <a:xfrm>
            <a:off x="1783934" y="509127"/>
            <a:ext cx="3749041"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13600" b="0">
                <a:latin typeface="微软雅黑"/>
                <a:ea typeface="微软雅黑"/>
                <a:cs typeface="微软雅黑"/>
                <a:sym typeface="微软雅黑"/>
              </a:defRPr>
            </a:pPr>
            <a:r>
              <a:rPr sz="6800"/>
              <a:t>盈利</a:t>
            </a:r>
            <a:r>
              <a:rPr sz="6800">
                <a:solidFill>
                  <a:srgbClr val="FFA734"/>
                </a:solidFill>
              </a:rPr>
              <a:t>预测</a:t>
            </a:r>
          </a:p>
        </p:txBody>
      </p:sp>
      <p:grpSp>
        <p:nvGrpSpPr>
          <p:cNvPr id="2267" name="Group 2267" descr="组合 55"/>
          <p:cNvGrpSpPr/>
          <p:nvPr/>
        </p:nvGrpSpPr>
        <p:grpSpPr>
          <a:xfrm>
            <a:off x="-669749" y="-600900"/>
            <a:ext cx="2287524" cy="2287524"/>
            <a:chOff x="0" y="0"/>
            <a:chExt cx="4575047" cy="4575047"/>
          </a:xfrm>
        </p:grpSpPr>
        <p:sp>
          <p:nvSpPr>
            <p:cNvPr id="2262" name="Shape 2262"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2266" name="Group 2266" descr="组合 57"/>
            <p:cNvGrpSpPr/>
            <p:nvPr/>
          </p:nvGrpSpPr>
          <p:grpSpPr>
            <a:xfrm>
              <a:off x="1506068" y="1506070"/>
              <a:ext cx="1562913" cy="1562910"/>
              <a:chOff x="0" y="0"/>
              <a:chExt cx="1562911" cy="1562909"/>
            </a:xfrm>
          </p:grpSpPr>
          <p:sp>
            <p:nvSpPr>
              <p:cNvPr id="2263" name="Shape 2263"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264" name="Shape 2264"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265" name="Shape 2265"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grpSp>
        <p:nvGrpSpPr>
          <p:cNvPr id="2272" name="Group 2272"/>
          <p:cNvGrpSpPr/>
          <p:nvPr/>
        </p:nvGrpSpPr>
        <p:grpSpPr>
          <a:xfrm>
            <a:off x="1973158" y="2499044"/>
            <a:ext cx="8329846" cy="4725671"/>
            <a:chOff x="-330200" y="-546099"/>
            <a:chExt cx="16659690" cy="9451341"/>
          </a:xfrm>
        </p:grpSpPr>
        <p:graphicFrame>
          <p:nvGraphicFramePr>
            <p:cNvPr id="2268" name="Chart 2268"/>
            <p:cNvGraphicFramePr/>
            <p:nvPr/>
          </p:nvGraphicFramePr>
          <p:xfrm>
            <a:off x="-330200" y="-546100"/>
            <a:ext cx="16659691" cy="6959430"/>
          </p:xfrm>
          <a:graphic>
            <a:graphicData uri="http://schemas.openxmlformats.org/drawingml/2006/chart">
              <c:chart xmlns:c="http://schemas.openxmlformats.org/drawingml/2006/chart" xmlns:r="http://schemas.openxmlformats.org/officeDocument/2006/relationships" r:id="rId2"/>
            </a:graphicData>
          </a:graphic>
        </p:graphicFrame>
        <p:sp>
          <p:nvSpPr>
            <p:cNvPr id="2269" name="Shape 2269"/>
            <p:cNvSpPr/>
            <p:nvPr/>
          </p:nvSpPr>
          <p:spPr>
            <a:xfrm>
              <a:off x="6605822" y="6722069"/>
              <a:ext cx="3111021" cy="218317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1828103">
                <a:defRPr sz="2800" b="0">
                  <a:latin typeface="微软雅黑"/>
                  <a:ea typeface="微软雅黑"/>
                  <a:cs typeface="微软雅黑"/>
                  <a:sym typeface="微软雅黑"/>
                </a:defRPr>
              </a:lvl1pPr>
            </a:lstStyle>
            <a:p>
              <a:r>
                <a:rPr sz="1400"/>
                <a:t>来自老用户的收入</a:t>
              </a:r>
            </a:p>
          </p:txBody>
        </p:sp>
        <p:sp>
          <p:nvSpPr>
            <p:cNvPr id="2270" name="Shape 2270"/>
            <p:cNvSpPr/>
            <p:nvPr/>
          </p:nvSpPr>
          <p:spPr>
            <a:xfrm>
              <a:off x="1318454" y="6722069"/>
              <a:ext cx="3111021" cy="218317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1828103">
                <a:defRPr sz="2800" b="0">
                  <a:latin typeface="微软雅黑"/>
                  <a:ea typeface="微软雅黑"/>
                  <a:cs typeface="微软雅黑"/>
                  <a:sym typeface="微软雅黑"/>
                </a:defRPr>
              </a:lvl1pPr>
            </a:lstStyle>
            <a:p>
              <a:r>
                <a:rPr sz="1400"/>
                <a:t>来自新用户的收入</a:t>
              </a:r>
            </a:p>
          </p:txBody>
        </p:sp>
        <p:sp>
          <p:nvSpPr>
            <p:cNvPr id="2271" name="Shape 2271"/>
            <p:cNvSpPr/>
            <p:nvPr/>
          </p:nvSpPr>
          <p:spPr>
            <a:xfrm>
              <a:off x="11900015" y="6722069"/>
              <a:ext cx="3111021" cy="1091587"/>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1828103">
                <a:defRPr sz="2800" b="0">
                  <a:latin typeface="微软雅黑"/>
                  <a:ea typeface="微软雅黑"/>
                  <a:cs typeface="微软雅黑"/>
                  <a:sym typeface="微软雅黑"/>
                </a:defRPr>
              </a:lvl1pPr>
            </a:lstStyle>
            <a:p>
              <a:r>
                <a:rPr sz="1400"/>
                <a:t>营业收入</a:t>
              </a:r>
            </a:p>
          </p:txBody>
        </p:sp>
      </p:grpSp>
      <p:sp>
        <p:nvSpPr>
          <p:cNvPr id="2273" name="Shape 2273"/>
          <p:cNvSpPr/>
          <p:nvPr/>
        </p:nvSpPr>
        <p:spPr>
          <a:xfrm>
            <a:off x="990407" y="1767107"/>
            <a:ext cx="4266463" cy="652486"/>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nSpc>
                <a:spcPct val="130000"/>
              </a:lnSpc>
              <a:spcBef>
                <a:spcPts val="800"/>
              </a:spcBef>
              <a:defRPr sz="5600" b="0">
                <a:solidFill>
                  <a:srgbClr val="FFA734"/>
                </a:solidFill>
                <a:latin typeface="+mn-lt"/>
                <a:ea typeface="+mn-ea"/>
                <a:cs typeface="+mn-cs"/>
                <a:sym typeface="Helvetica"/>
              </a:defRPr>
            </a:lvl1pPr>
          </a:lstStyle>
          <a:p>
            <a:r>
              <a:rPr sz="2800"/>
              <a:t>收入，成本及费用来源</a:t>
            </a:r>
          </a:p>
        </p:txBody>
      </p:sp>
      <p:sp>
        <p:nvSpPr>
          <p:cNvPr id="2274" name="Shape 2274"/>
          <p:cNvSpPr/>
          <p:nvPr/>
        </p:nvSpPr>
        <p:spPr>
          <a:xfrm>
            <a:off x="6325203" y="1796670"/>
            <a:ext cx="3989533" cy="609398"/>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nSpc>
                <a:spcPct val="120000"/>
              </a:lnSpc>
              <a:spcBef>
                <a:spcPts val="800"/>
              </a:spcBef>
              <a:defRPr sz="5600" b="0">
                <a:solidFill>
                  <a:srgbClr val="FFA734"/>
                </a:solidFill>
              </a:defRPr>
            </a:lvl1pPr>
          </a:lstStyle>
          <a:p>
            <a:r>
              <a:rPr sz="2800"/>
              <a:t>收入成本增速分析：</a:t>
            </a:r>
          </a:p>
        </p:txBody>
      </p:sp>
      <p:grpSp>
        <p:nvGrpSpPr>
          <p:cNvPr id="2282" name="Group 2282"/>
          <p:cNvGrpSpPr/>
          <p:nvPr/>
        </p:nvGrpSpPr>
        <p:grpSpPr>
          <a:xfrm>
            <a:off x="5292844" y="2739081"/>
            <a:ext cx="6422684" cy="3632256"/>
            <a:chOff x="-330200" y="-546100"/>
            <a:chExt cx="12845366" cy="7264509"/>
          </a:xfrm>
        </p:grpSpPr>
        <p:graphicFrame>
          <p:nvGraphicFramePr>
            <p:cNvPr id="2275" name="Chart 2275"/>
            <p:cNvGraphicFramePr/>
            <p:nvPr/>
          </p:nvGraphicFramePr>
          <p:xfrm>
            <a:off x="-330200" y="-546100"/>
            <a:ext cx="12845367" cy="4819022"/>
          </p:xfrm>
          <a:graphic>
            <a:graphicData uri="http://schemas.openxmlformats.org/drawingml/2006/chart">
              <c:chart xmlns:c="http://schemas.openxmlformats.org/drawingml/2006/chart" xmlns:r="http://schemas.openxmlformats.org/officeDocument/2006/relationships" r:id="rId3"/>
            </a:graphicData>
          </a:graphic>
        </p:graphicFrame>
        <p:sp>
          <p:nvSpPr>
            <p:cNvPr id="2276" name="Shape 2276"/>
            <p:cNvSpPr/>
            <p:nvPr/>
          </p:nvSpPr>
          <p:spPr>
            <a:xfrm>
              <a:off x="578312" y="4208586"/>
              <a:ext cx="1213082" cy="1673217"/>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1828103">
                <a:defRPr sz="2800" b="0">
                  <a:latin typeface="微软雅黑"/>
                  <a:ea typeface="微软雅黑"/>
                  <a:cs typeface="微软雅黑"/>
                  <a:sym typeface="微软雅黑"/>
                </a:defRPr>
              </a:lvl1pPr>
            </a:lstStyle>
            <a:p>
              <a:r>
                <a:rPr sz="1400"/>
                <a:t>营业成本</a:t>
              </a:r>
            </a:p>
          </p:txBody>
        </p:sp>
        <p:sp>
          <p:nvSpPr>
            <p:cNvPr id="2277" name="Shape 2277"/>
            <p:cNvSpPr/>
            <p:nvPr/>
          </p:nvSpPr>
          <p:spPr>
            <a:xfrm>
              <a:off x="2319500" y="4208586"/>
              <a:ext cx="1798708" cy="250982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1828103">
                <a:defRPr sz="2800" b="0">
                  <a:latin typeface="微软雅黑"/>
                  <a:ea typeface="微软雅黑"/>
                  <a:cs typeface="微软雅黑"/>
                  <a:sym typeface="微软雅黑"/>
                </a:defRPr>
              </a:lvl1pPr>
            </a:lstStyle>
            <a:p>
              <a:r>
                <a:rPr sz="1400"/>
                <a:t>营业税金及附加</a:t>
              </a:r>
            </a:p>
          </p:txBody>
        </p:sp>
        <p:sp>
          <p:nvSpPr>
            <p:cNvPr id="2278" name="Shape 2278"/>
            <p:cNvSpPr/>
            <p:nvPr/>
          </p:nvSpPr>
          <p:spPr>
            <a:xfrm>
              <a:off x="6664635" y="4208586"/>
              <a:ext cx="1213082" cy="1673217"/>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1828103">
                <a:defRPr sz="2800" b="0"/>
              </a:lvl1pPr>
            </a:lstStyle>
            <a:p>
              <a:r>
                <a:rPr sz="1400"/>
                <a:t>管理费用</a:t>
              </a:r>
            </a:p>
          </p:txBody>
        </p:sp>
        <p:sp>
          <p:nvSpPr>
            <p:cNvPr id="2279" name="Shape 2279"/>
            <p:cNvSpPr/>
            <p:nvPr/>
          </p:nvSpPr>
          <p:spPr>
            <a:xfrm>
              <a:off x="10424140" y="4208586"/>
              <a:ext cx="1798708" cy="250982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1828103">
                <a:defRPr sz="2800" b="0">
                  <a:latin typeface="微软雅黑"/>
                  <a:ea typeface="微软雅黑"/>
                  <a:cs typeface="微软雅黑"/>
                  <a:sym typeface="微软雅黑"/>
                </a:defRPr>
              </a:lvl1pPr>
            </a:lstStyle>
            <a:p>
              <a:r>
                <a:rPr sz="1400"/>
                <a:t>成本及费用合计</a:t>
              </a:r>
            </a:p>
          </p:txBody>
        </p:sp>
        <p:sp>
          <p:nvSpPr>
            <p:cNvPr id="2280" name="Shape 2280"/>
            <p:cNvSpPr/>
            <p:nvPr/>
          </p:nvSpPr>
          <p:spPr>
            <a:xfrm>
              <a:off x="4646318" y="4208586"/>
              <a:ext cx="1213082" cy="1673217"/>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1828103">
                <a:defRPr sz="2800" b="0">
                  <a:latin typeface="微软雅黑"/>
                  <a:ea typeface="微软雅黑"/>
                  <a:cs typeface="微软雅黑"/>
                  <a:sym typeface="微软雅黑"/>
                </a:defRPr>
              </a:lvl1pPr>
            </a:lstStyle>
            <a:p>
              <a:r>
                <a:rPr sz="1400"/>
                <a:t>销售费用</a:t>
              </a:r>
            </a:p>
          </p:txBody>
        </p:sp>
        <p:sp>
          <p:nvSpPr>
            <p:cNvPr id="2281" name="Shape 2281"/>
            <p:cNvSpPr/>
            <p:nvPr/>
          </p:nvSpPr>
          <p:spPr>
            <a:xfrm>
              <a:off x="8682951" y="4208586"/>
              <a:ext cx="1213082" cy="1673217"/>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defTabSz="1828103">
                <a:defRPr sz="2800" b="0">
                  <a:latin typeface="微软雅黑"/>
                  <a:ea typeface="微软雅黑"/>
                  <a:cs typeface="微软雅黑"/>
                  <a:sym typeface="微软雅黑"/>
                </a:defRPr>
              </a:lvl1pPr>
            </a:lstStyle>
            <a:p>
              <a:r>
                <a:rPr sz="1400"/>
                <a:t>财务费用</a:t>
              </a:r>
            </a:p>
          </p:txBody>
        </p:sp>
      </p:grpSp>
      <p:grpSp>
        <p:nvGrpSpPr>
          <p:cNvPr id="2300" name="Group 2300"/>
          <p:cNvGrpSpPr/>
          <p:nvPr/>
        </p:nvGrpSpPr>
        <p:grpSpPr>
          <a:xfrm>
            <a:off x="6314935" y="2281454"/>
            <a:ext cx="4726733" cy="2263673"/>
            <a:chOff x="0" y="-429331"/>
            <a:chExt cx="9453464" cy="4527344"/>
          </a:xfrm>
        </p:grpSpPr>
        <p:graphicFrame>
          <p:nvGraphicFramePr>
            <p:cNvPr id="2283" name="Chart 2283"/>
            <p:cNvGraphicFramePr/>
            <p:nvPr/>
          </p:nvGraphicFramePr>
          <p:xfrm>
            <a:off x="118161" y="-429331"/>
            <a:ext cx="7380559" cy="4233466"/>
          </p:xfrm>
          <a:graphic>
            <a:graphicData uri="http://schemas.openxmlformats.org/drawingml/2006/chart">
              <c:chart xmlns:c="http://schemas.openxmlformats.org/drawingml/2006/chart" xmlns:r="http://schemas.openxmlformats.org/officeDocument/2006/relationships" r:id="rId4"/>
            </a:graphicData>
          </a:graphic>
        </p:graphicFrame>
        <p:sp>
          <p:nvSpPr>
            <p:cNvPr id="2284" name="Shape 2284"/>
            <p:cNvSpPr/>
            <p:nvPr/>
          </p:nvSpPr>
          <p:spPr>
            <a:xfrm>
              <a:off x="77546" y="457"/>
              <a:ext cx="189156"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r">
                <a:defRPr sz="2800" b="0"/>
              </a:lvl1pPr>
            </a:lstStyle>
            <a:p>
              <a:r>
                <a:rPr sz="1400"/>
                <a:t>8</a:t>
              </a:r>
            </a:p>
          </p:txBody>
        </p:sp>
        <p:sp>
          <p:nvSpPr>
            <p:cNvPr id="2285" name="Shape 2285"/>
            <p:cNvSpPr/>
            <p:nvPr/>
          </p:nvSpPr>
          <p:spPr>
            <a:xfrm>
              <a:off x="77546" y="3245305"/>
              <a:ext cx="189156"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r" defTabSz="1828103">
                <a:defRPr sz="2800" b="0"/>
              </a:lvl1pPr>
            </a:lstStyle>
            <a:p>
              <a:r>
                <a:rPr sz="1400"/>
                <a:t>0</a:t>
              </a:r>
            </a:p>
          </p:txBody>
        </p:sp>
        <p:sp>
          <p:nvSpPr>
            <p:cNvPr id="2286" name="Shape 2286"/>
            <p:cNvSpPr/>
            <p:nvPr/>
          </p:nvSpPr>
          <p:spPr>
            <a:xfrm>
              <a:off x="77546" y="2438856"/>
              <a:ext cx="189156"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r" defTabSz="1828103">
                <a:defRPr sz="2800" b="0"/>
              </a:lvl1pPr>
            </a:lstStyle>
            <a:p>
              <a:r>
                <a:rPr sz="1400"/>
                <a:t>2</a:t>
              </a:r>
            </a:p>
          </p:txBody>
        </p:sp>
        <p:sp>
          <p:nvSpPr>
            <p:cNvPr id="2287" name="Shape 2287"/>
            <p:cNvSpPr/>
            <p:nvPr/>
          </p:nvSpPr>
          <p:spPr>
            <a:xfrm>
              <a:off x="77546" y="806906"/>
              <a:ext cx="189156"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r" defTabSz="1828103">
                <a:defRPr sz="2800" b="0"/>
              </a:lvl1pPr>
            </a:lstStyle>
            <a:p>
              <a:r>
                <a:rPr sz="1400"/>
                <a:t>6</a:t>
              </a:r>
            </a:p>
          </p:txBody>
        </p:sp>
        <p:sp>
          <p:nvSpPr>
            <p:cNvPr id="2288" name="Shape 2288"/>
            <p:cNvSpPr/>
            <p:nvPr/>
          </p:nvSpPr>
          <p:spPr>
            <a:xfrm>
              <a:off x="77546" y="1629232"/>
              <a:ext cx="189156"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r" defTabSz="1828103">
                <a:defRPr sz="2800" b="0"/>
              </a:lvl1pPr>
            </a:lstStyle>
            <a:p>
              <a:r>
                <a:rPr sz="1400"/>
                <a:t>4</a:t>
              </a:r>
            </a:p>
          </p:txBody>
        </p:sp>
        <p:sp>
          <p:nvSpPr>
            <p:cNvPr id="2289" name="Shape 2289"/>
            <p:cNvSpPr/>
            <p:nvPr/>
          </p:nvSpPr>
          <p:spPr>
            <a:xfrm flipV="1">
              <a:off x="546100" y="358775"/>
              <a:ext cx="6826251" cy="2562225"/>
            </a:xfrm>
            <a:prstGeom prst="line">
              <a:avLst/>
            </a:prstGeom>
            <a:noFill/>
            <a:ln w="50800" cap="flat">
              <a:solidFill>
                <a:srgbClr val="000000"/>
              </a:solidFill>
              <a:prstDash val="solid"/>
              <a:miter lim="800000"/>
              <a:tailEnd type="triangle" w="med" len="med"/>
            </a:ln>
            <a:effectLst/>
          </p:spPr>
          <p:txBody>
            <a:bodyPr wrap="square" lIns="45720" tIns="45720" rIns="45720" bIns="45720" numCol="1" anchor="t">
              <a:noAutofit/>
            </a:bodyPr>
            <a:lstStyle/>
            <a:p>
              <a:pPr>
                <a:defRPr b="0">
                  <a:latin typeface="Calibri"/>
                  <a:ea typeface="Calibri"/>
                  <a:cs typeface="Calibri"/>
                  <a:sym typeface="Calibri"/>
                </a:defRPr>
              </a:pPr>
              <a:endParaRPr sz="900"/>
            </a:p>
          </p:txBody>
        </p:sp>
        <p:sp>
          <p:nvSpPr>
            <p:cNvPr id="2290" name="Shape 2290"/>
            <p:cNvSpPr/>
            <p:nvPr/>
          </p:nvSpPr>
          <p:spPr>
            <a:xfrm>
              <a:off x="1704976" y="3667125"/>
              <a:ext cx="1092202"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defTabSz="1828103">
                <a:defRPr sz="2800" b="0"/>
              </a:lvl1pPr>
            </a:lstStyle>
            <a:p>
              <a:r>
                <a:rPr sz="1400"/>
                <a:t>第二年</a:t>
              </a:r>
            </a:p>
          </p:txBody>
        </p:sp>
        <p:sp>
          <p:nvSpPr>
            <p:cNvPr id="2291" name="Shape 2291"/>
            <p:cNvSpPr/>
            <p:nvPr/>
          </p:nvSpPr>
          <p:spPr>
            <a:xfrm>
              <a:off x="7658100" y="2438856"/>
              <a:ext cx="1795364"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828103">
                <a:defRPr sz="2800" b="0"/>
              </a:lvl1pPr>
            </a:lstStyle>
            <a:p>
              <a:r>
                <a:rPr sz="1400"/>
                <a:t>成本及费用</a:t>
              </a:r>
            </a:p>
          </p:txBody>
        </p:sp>
        <p:grpSp>
          <p:nvGrpSpPr>
            <p:cNvPr id="2294" name="Group 2294"/>
            <p:cNvGrpSpPr/>
            <p:nvPr/>
          </p:nvGrpSpPr>
          <p:grpSpPr>
            <a:xfrm>
              <a:off x="3070226" y="1365251"/>
              <a:ext cx="1781178" cy="546101"/>
              <a:chOff x="0" y="0"/>
              <a:chExt cx="1781176" cy="546100"/>
            </a:xfrm>
          </p:grpSpPr>
          <p:sp>
            <p:nvSpPr>
              <p:cNvPr id="2292" name="Shape 2292"/>
              <p:cNvSpPr/>
              <p:nvPr/>
            </p:nvSpPr>
            <p:spPr>
              <a:xfrm>
                <a:off x="0" y="0"/>
                <a:ext cx="1781176" cy="546100"/>
              </a:xfrm>
              <a:prstGeom prst="ellipse">
                <a:avLst/>
              </a:prstGeom>
              <a:solidFill>
                <a:srgbClr val="FFFFFF"/>
              </a:solidFill>
              <a:ln w="12700" cap="flat">
                <a:solidFill>
                  <a:srgbClr val="000000"/>
                </a:solidFill>
                <a:prstDash val="solid"/>
                <a:round/>
              </a:ln>
              <a:effectLst/>
            </p:spPr>
            <p:txBody>
              <a:bodyPr wrap="square" lIns="45720" tIns="45720" rIns="45720" bIns="45720" numCol="1" anchor="ctr">
                <a:noAutofit/>
              </a:bodyPr>
              <a:lstStyle/>
              <a:p>
                <a:pPr algn="ctr" defTabSz="914052">
                  <a:lnSpc>
                    <a:spcPct val="90000"/>
                  </a:lnSpc>
                  <a:defRPr sz="2800"/>
                </a:pPr>
                <a:endParaRPr sz="1400"/>
              </a:p>
            </p:txBody>
          </p:sp>
          <p:sp>
            <p:nvSpPr>
              <p:cNvPr id="2293" name="Shape 2293"/>
              <p:cNvSpPr/>
              <p:nvPr/>
            </p:nvSpPr>
            <p:spPr>
              <a:xfrm>
                <a:off x="396862" y="79154"/>
                <a:ext cx="987449" cy="387797"/>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defTabSz="1828103">
                  <a:lnSpc>
                    <a:spcPct val="90000"/>
                  </a:lnSpc>
                  <a:defRPr sz="2800"/>
                </a:lvl1pPr>
              </a:lstStyle>
              <a:p>
                <a:r>
                  <a:rPr sz="1400"/>
                  <a:t>+170%</a:t>
                </a:r>
              </a:p>
            </p:txBody>
          </p:sp>
        </p:grpSp>
        <p:sp>
          <p:nvSpPr>
            <p:cNvPr id="2295" name="Shape 2295"/>
            <p:cNvSpPr/>
            <p:nvPr/>
          </p:nvSpPr>
          <p:spPr>
            <a:xfrm>
              <a:off x="5121277" y="3667125"/>
              <a:ext cx="1092202"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defTabSz="1828103">
                <a:defRPr sz="2800" b="0"/>
              </a:lvl1pPr>
            </a:lstStyle>
            <a:p>
              <a:r>
                <a:rPr sz="1400"/>
                <a:t>第四年</a:t>
              </a:r>
            </a:p>
          </p:txBody>
        </p:sp>
        <p:sp>
          <p:nvSpPr>
            <p:cNvPr id="2296" name="Shape 2296"/>
            <p:cNvSpPr/>
            <p:nvPr/>
          </p:nvSpPr>
          <p:spPr>
            <a:xfrm>
              <a:off x="3413125" y="3667125"/>
              <a:ext cx="1092202"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defTabSz="1828103">
                <a:defRPr sz="2800" b="0"/>
              </a:lvl1pPr>
            </a:lstStyle>
            <a:p>
              <a:r>
                <a:rPr sz="1400"/>
                <a:t>第三年</a:t>
              </a:r>
            </a:p>
          </p:txBody>
        </p:sp>
        <p:sp>
          <p:nvSpPr>
            <p:cNvPr id="2297" name="Shape 2297"/>
            <p:cNvSpPr/>
            <p:nvPr/>
          </p:nvSpPr>
          <p:spPr>
            <a:xfrm>
              <a:off x="0" y="3667125"/>
              <a:ext cx="1092200"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defTabSz="1828103">
                <a:defRPr sz="2800" b="0"/>
              </a:lvl1pPr>
            </a:lstStyle>
            <a:p>
              <a:r>
                <a:rPr sz="1400"/>
                <a:t>第一年</a:t>
              </a:r>
            </a:p>
          </p:txBody>
        </p:sp>
        <p:sp>
          <p:nvSpPr>
            <p:cNvPr id="2298" name="Shape 2298"/>
            <p:cNvSpPr/>
            <p:nvPr/>
          </p:nvSpPr>
          <p:spPr>
            <a:xfrm>
              <a:off x="7658100" y="638633"/>
              <a:ext cx="718146"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defTabSz="1828103">
                <a:defRPr sz="2800" b="0"/>
              </a:lvl1pPr>
            </a:lstStyle>
            <a:p>
              <a:r>
                <a:rPr sz="1400"/>
                <a:t>收入</a:t>
              </a:r>
            </a:p>
          </p:txBody>
        </p:sp>
        <p:sp>
          <p:nvSpPr>
            <p:cNvPr id="2299" name="Shape 2299"/>
            <p:cNvSpPr/>
            <p:nvPr/>
          </p:nvSpPr>
          <p:spPr>
            <a:xfrm>
              <a:off x="6826251" y="3667125"/>
              <a:ext cx="1092200" cy="430888"/>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defTabSz="1828103">
                <a:defRPr sz="2800" b="0"/>
              </a:lvl1pPr>
            </a:lstStyle>
            <a:p>
              <a:r>
                <a:rPr sz="1400"/>
                <a:t>第五年</a:t>
              </a:r>
            </a:p>
          </p:txBody>
        </p:sp>
      </p:grpSp>
      <p:sp>
        <p:nvSpPr>
          <p:cNvPr id="2301" name="Shape 2301"/>
          <p:cNvSpPr/>
          <p:nvPr/>
        </p:nvSpPr>
        <p:spPr>
          <a:xfrm>
            <a:off x="6316306" y="5005195"/>
            <a:ext cx="5541447" cy="1274195"/>
          </a:xfrm>
          <a:prstGeom prst="rect">
            <a:avLst/>
          </a:prstGeom>
          <a:ln w="25400">
            <a:solidFill>
              <a:srgbClr val="000000"/>
            </a:solidFill>
            <a:prstDash val="dash"/>
          </a:ln>
          <a:extLst>
            <a:ext uri="{C572A759-6A51-4108-AA02-DFA0A04FC94B}">
              <ma14:wrappingTextBoxFlag xmlns="" xmlns:ma14="http://schemas.microsoft.com/office/mac/drawingml/2011/main" val="1"/>
            </a:ext>
          </a:extLst>
        </p:spPr>
        <p:txBody>
          <a:bodyPr tIns="45720" bIns="45720">
            <a:spAutoFit/>
          </a:bodyPr>
          <a:lstStyle/>
          <a:p>
            <a:pPr marL="160421" indent="-160421">
              <a:lnSpc>
                <a:spcPct val="120000"/>
              </a:lnSpc>
              <a:buSzPct val="100000"/>
              <a:buChar char="•"/>
              <a:defRPr sz="3200" b="0">
                <a:latin typeface="微软雅黑"/>
                <a:ea typeface="微软雅黑"/>
                <a:cs typeface="微软雅黑"/>
                <a:sym typeface="微软雅黑"/>
              </a:defRPr>
            </a:pPr>
            <a:r>
              <a:rPr sz="1600"/>
              <a:t>收入成本逐年上升，收入增速后期高于成本</a:t>
            </a:r>
          </a:p>
          <a:p>
            <a:pPr marL="160421" indent="-160421">
              <a:lnSpc>
                <a:spcPct val="120000"/>
              </a:lnSpc>
              <a:buSzPct val="100000"/>
              <a:buChar char="•"/>
              <a:defRPr sz="3200" b="0">
                <a:latin typeface="微软雅黑"/>
                <a:ea typeface="微软雅黑"/>
                <a:cs typeface="微软雅黑"/>
                <a:sym typeface="微软雅黑"/>
              </a:defRPr>
            </a:pPr>
            <a:r>
              <a:rPr sz="1600"/>
              <a:t>前三年亏损，第四年扭亏为盈，第五年弥补以往年度亏损</a:t>
            </a:r>
          </a:p>
          <a:p>
            <a:pPr marL="160421" indent="-160421">
              <a:lnSpc>
                <a:spcPct val="120000"/>
              </a:lnSpc>
              <a:buSzPct val="100000"/>
              <a:buChar char="•"/>
              <a:defRPr sz="3200" b="0">
                <a:latin typeface="微软雅黑"/>
                <a:ea typeface="微软雅黑"/>
                <a:cs typeface="微软雅黑"/>
                <a:sym typeface="微软雅黑"/>
              </a:defRPr>
            </a:pPr>
            <a:r>
              <a:rPr sz="1600"/>
              <a:t>五年内估计项目NPV=2511577.71&gt;0，项目可行</a:t>
            </a:r>
          </a:p>
          <a:p>
            <a:pPr marL="160421" indent="-160421">
              <a:lnSpc>
                <a:spcPct val="120000"/>
              </a:lnSpc>
              <a:buSzPct val="100000"/>
              <a:buChar char="•"/>
              <a:defRPr sz="3200" b="0">
                <a:latin typeface="微软雅黑"/>
                <a:ea typeface="微软雅黑"/>
                <a:cs typeface="微软雅黑"/>
                <a:sym typeface="微软雅黑"/>
              </a:defRPr>
            </a:pPr>
            <a:r>
              <a:rPr sz="1600"/>
              <a:t>据估计，实际收入达预计收入的54%即可保证NPV&gt;0</a:t>
            </a:r>
          </a:p>
        </p:txBody>
      </p:sp>
    </p:spTree>
    <p:extLst>
      <p:ext uri="{BB962C8B-B14F-4D97-AF65-F5344CB8AC3E}">
        <p14:creationId xmlns:p14="http://schemas.microsoft.com/office/powerpoint/2010/main" val="417376951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iterate>
                                    <p:tmAbs val="0"/>
                                  </p:iterate>
                                  <p:childTnLst>
                                    <p:set>
                                      <p:cBhvr>
                                        <p:cTn id="6" fill="hold"/>
                                        <p:tgtEl>
                                          <p:spTgt spid="2272"/>
                                        </p:tgtEl>
                                        <p:attrNameLst>
                                          <p:attrName>style.visibility</p:attrName>
                                        </p:attrNameLst>
                                      </p:cBhvr>
                                      <p:to>
                                        <p:strVal val="visible"/>
                                      </p:to>
                                    </p:set>
                                    <p:anim calcmode="lin" valueType="num">
                                      <p:cBhvr>
                                        <p:cTn id="7" dur="1000" fill="hold"/>
                                        <p:tgtEl>
                                          <p:spTgt spid="2272"/>
                                        </p:tgtEl>
                                        <p:attrNameLst>
                                          <p:attrName>ppt_x</p:attrName>
                                        </p:attrNameLst>
                                      </p:cBhvr>
                                      <p:tavLst>
                                        <p:tav tm="0">
                                          <p:val>
                                            <p:strVal val="1+#ppt_w/2"/>
                                          </p:val>
                                        </p:tav>
                                        <p:tav tm="100000">
                                          <p:val>
                                            <p:strVal val="#ppt_x"/>
                                          </p:val>
                                        </p:tav>
                                      </p:tavLst>
                                    </p:anim>
                                    <p:anim calcmode="lin" valueType="num">
                                      <p:cBhvr>
                                        <p:cTn id="8" dur="1000" fill="hold"/>
                                        <p:tgtEl>
                                          <p:spTgt spid="22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path" presetSubtype="0" accel="50000" decel="50000" fill="hold" nodeType="clickEffect">
                                  <p:stCondLst>
                                    <p:cond delay="0"/>
                                  </p:stCondLst>
                                  <p:childTnLst>
                                    <p:animMotion origin="layout" path="M 0.000000 0.000000 L -0.260822 -0.178125" pathEditMode="relative">
                                      <p:cBhvr>
                                        <p:cTn id="12" dur="1000" fill="hold"/>
                                        <p:tgtEl>
                                          <p:spTgt spid="2272"/>
                                        </p:tgtEl>
                                        <p:attrNameLst>
                                          <p:attrName>ppt_x</p:attrName>
                                          <p:attrName>ppt_y</p:attrName>
                                        </p:attrNameLst>
                                      </p:cBhvr>
                                    </p:animMotion>
                                  </p:childTnLst>
                                </p:cTn>
                              </p:par>
                            </p:childTnLst>
                          </p:cTn>
                        </p:par>
                        <p:par>
                          <p:cTn id="13" fill="hold">
                            <p:stCondLst>
                              <p:cond delay="0"/>
                            </p:stCondLst>
                            <p:childTnLst>
                              <p:par>
                                <p:cTn id="14" presetID="6" presetClass="emph" presetSubtype="0" accel="50000" decel="50000" fill="hold" grpId="1" nodeType="withEffect">
                                  <p:stCondLst>
                                    <p:cond delay="0"/>
                                  </p:stCondLst>
                                  <p:childTnLst>
                                    <p:animScale>
                                      <p:cBhvr>
                                        <p:cTn id="15" dur="1000" fill="hold"/>
                                        <p:tgtEl>
                                          <p:spTgt spid="2272"/>
                                        </p:tgtEl>
                                      </p:cBhvr>
                                      <p:by x="52254" y="52254"/>
                                    </p:animScale>
                                  </p:childTnLst>
                                </p:cTn>
                              </p:par>
                            </p:childTnLst>
                          </p:cTn>
                        </p:par>
                      </p:childTnLst>
                    </p:cTn>
                  </p:par>
                  <p:par>
                    <p:cTn id="16" fill="hold">
                      <p:stCondLst>
                        <p:cond delay="indefinite"/>
                      </p:stCondLst>
                      <p:childTnLst>
                        <p:par>
                          <p:cTn id="17" fill="hold">
                            <p:stCondLst>
                              <p:cond delay="0"/>
                            </p:stCondLst>
                            <p:childTnLst>
                              <p:par>
                                <p:cTn id="18" presetID="2" presetClass="entr" presetSubtype="3" fill="hold" grpId="0" nodeType="clickEffect">
                                  <p:stCondLst>
                                    <p:cond delay="0"/>
                                  </p:stCondLst>
                                  <p:iterate>
                                    <p:tmAbs val="0"/>
                                  </p:iterate>
                                  <p:childTnLst>
                                    <p:set>
                                      <p:cBhvr>
                                        <p:cTn id="19" fill="hold"/>
                                        <p:tgtEl>
                                          <p:spTgt spid="2282"/>
                                        </p:tgtEl>
                                        <p:attrNameLst>
                                          <p:attrName>style.visibility</p:attrName>
                                        </p:attrNameLst>
                                      </p:cBhvr>
                                      <p:to>
                                        <p:strVal val="visible"/>
                                      </p:to>
                                    </p:set>
                                    <p:anim calcmode="lin" valueType="num">
                                      <p:cBhvr>
                                        <p:cTn id="20" dur="1000" fill="hold"/>
                                        <p:tgtEl>
                                          <p:spTgt spid="2282"/>
                                        </p:tgtEl>
                                        <p:attrNameLst>
                                          <p:attrName>ppt_x</p:attrName>
                                        </p:attrNameLst>
                                      </p:cBhvr>
                                      <p:tavLst>
                                        <p:tav tm="0">
                                          <p:val>
                                            <p:strVal val="1+#ppt_w/2"/>
                                          </p:val>
                                        </p:tav>
                                        <p:tav tm="100000">
                                          <p:val>
                                            <p:strVal val="#ppt_x"/>
                                          </p:val>
                                        </p:tav>
                                      </p:tavLst>
                                    </p:anim>
                                    <p:anim calcmode="lin" valueType="num">
                                      <p:cBhvr>
                                        <p:cTn id="21" dur="1000" fill="hold"/>
                                        <p:tgtEl>
                                          <p:spTgt spid="2282"/>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path" presetSubtype="0" accel="50000" decel="50000" fill="hold" nodeType="clickEffect">
                                  <p:stCondLst>
                                    <p:cond delay="0"/>
                                  </p:stCondLst>
                                  <p:childTnLst>
                                    <p:animMotion origin="layout" path="M 0.000000 0.000000 L -0.469406 0.181317" pathEditMode="relative">
                                      <p:cBhvr>
                                        <p:cTn id="25" dur="1000" fill="hold"/>
                                        <p:tgtEl>
                                          <p:spTgt spid="2282"/>
                                        </p:tgtEl>
                                        <p:attrNameLst>
                                          <p:attrName>ppt_x</p:attrName>
                                          <p:attrName>ppt_y</p:attrName>
                                        </p:attrNameLst>
                                      </p:cBhvr>
                                    </p:animMotion>
                                  </p:childTnLst>
                                </p:cTn>
                              </p:par>
                            </p:childTnLst>
                          </p:cTn>
                        </p:par>
                        <p:par>
                          <p:cTn id="26" fill="hold">
                            <p:stCondLst>
                              <p:cond delay="0"/>
                            </p:stCondLst>
                            <p:childTnLst>
                              <p:par>
                                <p:cTn id="27" presetID="6" presetClass="emph" presetSubtype="0" accel="50000" decel="50000" fill="hold" grpId="1" nodeType="withEffect">
                                  <p:stCondLst>
                                    <p:cond delay="0"/>
                                  </p:stCondLst>
                                  <p:childTnLst>
                                    <p:animScale>
                                      <p:cBhvr>
                                        <p:cTn id="28" dur="1000" fill="hold"/>
                                        <p:tgtEl>
                                          <p:spTgt spid="2282"/>
                                        </p:tgtEl>
                                      </p:cBhvr>
                                      <p:by x="65967" y="65967"/>
                                    </p:animScale>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iterate>
                                    <p:tmAbs val="0"/>
                                  </p:iterate>
                                  <p:childTnLst>
                                    <p:set>
                                      <p:cBhvr>
                                        <p:cTn id="32" fill="hold"/>
                                        <p:tgtEl>
                                          <p:spTgt spid="2274"/>
                                        </p:tgtEl>
                                        <p:attrNameLst>
                                          <p:attrName>style.visibility</p:attrName>
                                        </p:attrNameLst>
                                      </p:cBhvr>
                                      <p:to>
                                        <p:strVal val="visible"/>
                                      </p:to>
                                    </p:set>
                                    <p:anim calcmode="lin" valueType="num">
                                      <p:cBhvr>
                                        <p:cTn id="33" dur="1000" fill="hold"/>
                                        <p:tgtEl>
                                          <p:spTgt spid="2274"/>
                                        </p:tgtEl>
                                        <p:attrNameLst>
                                          <p:attrName>ppt_x</p:attrName>
                                        </p:attrNameLst>
                                      </p:cBhvr>
                                      <p:tavLst>
                                        <p:tav tm="0">
                                          <p:val>
                                            <p:strVal val="1+#ppt_w/2"/>
                                          </p:val>
                                        </p:tav>
                                        <p:tav tm="100000">
                                          <p:val>
                                            <p:strVal val="#ppt_x"/>
                                          </p:val>
                                        </p:tav>
                                      </p:tavLst>
                                    </p:anim>
                                    <p:anim calcmode="lin" valueType="num">
                                      <p:cBhvr>
                                        <p:cTn id="34" dur="1000" fill="hold"/>
                                        <p:tgtEl>
                                          <p:spTgt spid="2274"/>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2" fill="hold" grpId="0" nodeType="afterEffect">
                                  <p:stCondLst>
                                    <p:cond delay="0"/>
                                  </p:stCondLst>
                                  <p:iterate>
                                    <p:tmAbs val="0"/>
                                  </p:iterate>
                                  <p:childTnLst>
                                    <p:set>
                                      <p:cBhvr>
                                        <p:cTn id="37" fill="hold"/>
                                        <p:tgtEl>
                                          <p:spTgt spid="2300"/>
                                        </p:tgtEl>
                                        <p:attrNameLst>
                                          <p:attrName>style.visibility</p:attrName>
                                        </p:attrNameLst>
                                      </p:cBhvr>
                                      <p:to>
                                        <p:strVal val="visible"/>
                                      </p:to>
                                    </p:set>
                                    <p:anim calcmode="lin" valueType="num">
                                      <p:cBhvr>
                                        <p:cTn id="38" dur="1000" fill="hold"/>
                                        <p:tgtEl>
                                          <p:spTgt spid="2300"/>
                                        </p:tgtEl>
                                        <p:attrNameLst>
                                          <p:attrName>ppt_x</p:attrName>
                                        </p:attrNameLst>
                                      </p:cBhvr>
                                      <p:tavLst>
                                        <p:tav tm="0">
                                          <p:val>
                                            <p:strVal val="1+#ppt_w/2"/>
                                          </p:val>
                                        </p:tav>
                                        <p:tav tm="100000">
                                          <p:val>
                                            <p:strVal val="#ppt_x"/>
                                          </p:val>
                                        </p:tav>
                                      </p:tavLst>
                                    </p:anim>
                                    <p:anim calcmode="lin" valueType="num">
                                      <p:cBhvr>
                                        <p:cTn id="39" dur="1000" fill="hold"/>
                                        <p:tgtEl>
                                          <p:spTgt spid="2300"/>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2" fill="hold" grpId="0" nodeType="afterEffect">
                                  <p:stCondLst>
                                    <p:cond delay="0"/>
                                  </p:stCondLst>
                                  <p:iterate>
                                    <p:tmAbs val="0"/>
                                  </p:iterate>
                                  <p:childTnLst>
                                    <p:set>
                                      <p:cBhvr>
                                        <p:cTn id="42" fill="hold"/>
                                        <p:tgtEl>
                                          <p:spTgt spid="2301"/>
                                        </p:tgtEl>
                                        <p:attrNameLst>
                                          <p:attrName>style.visibility</p:attrName>
                                        </p:attrNameLst>
                                      </p:cBhvr>
                                      <p:to>
                                        <p:strVal val="visible"/>
                                      </p:to>
                                    </p:set>
                                    <p:anim calcmode="lin" valueType="num">
                                      <p:cBhvr>
                                        <p:cTn id="43" dur="1000" fill="hold"/>
                                        <p:tgtEl>
                                          <p:spTgt spid="2301"/>
                                        </p:tgtEl>
                                        <p:attrNameLst>
                                          <p:attrName>ppt_x</p:attrName>
                                        </p:attrNameLst>
                                      </p:cBhvr>
                                      <p:tavLst>
                                        <p:tav tm="0">
                                          <p:val>
                                            <p:strVal val="1+#ppt_w/2"/>
                                          </p:val>
                                        </p:tav>
                                        <p:tav tm="100000">
                                          <p:val>
                                            <p:strVal val="#ppt_x"/>
                                          </p:val>
                                        </p:tav>
                                      </p:tavLst>
                                    </p:anim>
                                    <p:anim calcmode="lin" valueType="num">
                                      <p:cBhvr>
                                        <p:cTn id="44" dur="1000" fill="hold"/>
                                        <p:tgtEl>
                                          <p:spTgt spid="23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2" grpId="0" animBg="1" advAuto="0"/>
      <p:bldP spid="2272" grpId="1" animBg="1" advAuto="0"/>
      <p:bldP spid="2274" grpId="0" animBg="1" advAuto="0"/>
      <p:bldP spid="2282" grpId="0" animBg="1" advAuto="0"/>
      <p:bldP spid="2282" grpId="1" animBg="1" advAuto="0"/>
      <p:bldP spid="2300" grpId="0" animBg="1" advAuto="0"/>
      <p:bldP spid="2301"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3" name="3. 合照.png"/>
          <p:cNvPicPr>
            <a:picLocks noChangeAspect="1"/>
          </p:cNvPicPr>
          <p:nvPr/>
        </p:nvPicPr>
        <p:blipFill>
          <a:blip r:embed="rId2">
            <a:extLst/>
          </a:blip>
          <a:srcRect l="4266" r="4266" b="1490"/>
          <a:stretch>
            <a:fillRect/>
          </a:stretch>
        </p:blipFill>
        <p:spPr>
          <a:xfrm>
            <a:off x="-9099" y="-34207"/>
            <a:ext cx="12285730" cy="6926413"/>
          </a:xfrm>
          <a:prstGeom prst="rect">
            <a:avLst/>
          </a:prstGeom>
          <a:ln w="12700">
            <a:miter lim="400000"/>
          </a:ln>
        </p:spPr>
      </p:pic>
    </p:spTree>
    <p:extLst>
      <p:ext uri="{BB962C8B-B14F-4D97-AF65-F5344CB8AC3E}">
        <p14:creationId xmlns:p14="http://schemas.microsoft.com/office/powerpoint/2010/main" val="1559455696"/>
      </p:ext>
    </p:extLst>
  </p:cSld>
  <p:clrMapOvr>
    <a:masterClrMapping/>
  </p:clrMapOvr>
  <p:transition spd="slow" advClick="0" advTm="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5" name="3. 合照.png"/>
          <p:cNvPicPr>
            <a:picLocks noChangeAspect="1"/>
          </p:cNvPicPr>
          <p:nvPr/>
        </p:nvPicPr>
        <p:blipFill>
          <a:blip r:embed="rId2">
            <a:extLst/>
          </a:blip>
          <a:srcRect l="4266" r="4266" b="1490"/>
          <a:stretch>
            <a:fillRect/>
          </a:stretch>
        </p:blipFill>
        <p:spPr>
          <a:xfrm>
            <a:off x="1181223" y="2260699"/>
            <a:ext cx="4820217" cy="2717528"/>
          </a:xfrm>
          <a:prstGeom prst="rect">
            <a:avLst/>
          </a:prstGeom>
          <a:ln w="12700">
            <a:miter lim="400000"/>
          </a:ln>
        </p:spPr>
      </p:pic>
      <p:grpSp>
        <p:nvGrpSpPr>
          <p:cNvPr id="2311" name="Group 2311" descr="组合 55"/>
          <p:cNvGrpSpPr/>
          <p:nvPr/>
        </p:nvGrpSpPr>
        <p:grpSpPr>
          <a:xfrm>
            <a:off x="-669749" y="-600900"/>
            <a:ext cx="2287524" cy="2287524"/>
            <a:chOff x="0" y="0"/>
            <a:chExt cx="4575047" cy="4575047"/>
          </a:xfrm>
        </p:grpSpPr>
        <p:sp>
          <p:nvSpPr>
            <p:cNvPr id="2306" name="Shape 2306"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2310" name="Group 2310" descr="组合 57"/>
            <p:cNvGrpSpPr/>
            <p:nvPr/>
          </p:nvGrpSpPr>
          <p:grpSpPr>
            <a:xfrm>
              <a:off x="1506068" y="1506070"/>
              <a:ext cx="1562913" cy="1562910"/>
              <a:chOff x="0" y="0"/>
              <a:chExt cx="1562911" cy="1562909"/>
            </a:xfrm>
          </p:grpSpPr>
          <p:sp>
            <p:nvSpPr>
              <p:cNvPr id="2307" name="Shape 2307"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308" name="Shape 2308"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309" name="Shape 2309"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
        <p:nvSpPr>
          <p:cNvPr id="2312" name="Shape 2312"/>
          <p:cNvSpPr/>
          <p:nvPr/>
        </p:nvSpPr>
        <p:spPr>
          <a:xfrm>
            <a:off x="1815251" y="480926"/>
            <a:ext cx="3672800" cy="1138773"/>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13600" b="0">
                <a:solidFill>
                  <a:schemeClr val="accent4"/>
                </a:solidFill>
                <a:latin typeface="微软雅黑"/>
                <a:ea typeface="微软雅黑"/>
                <a:cs typeface="微软雅黑"/>
                <a:sym typeface="微软雅黑"/>
              </a:defRPr>
            </a:lvl1pPr>
          </a:lstStyle>
          <a:p>
            <a:pPr>
              <a:defRPr>
                <a:solidFill>
                  <a:srgbClr val="000000"/>
                </a:solidFill>
              </a:defRPr>
            </a:pPr>
            <a:r>
              <a:rPr sz="6800"/>
              <a:t>成员介绍</a:t>
            </a:r>
          </a:p>
        </p:txBody>
      </p:sp>
      <p:grpSp>
        <p:nvGrpSpPr>
          <p:cNvPr id="2318" name="Group 2318"/>
          <p:cNvGrpSpPr/>
          <p:nvPr/>
        </p:nvGrpSpPr>
        <p:grpSpPr>
          <a:xfrm>
            <a:off x="7430565" y="6843117"/>
            <a:ext cx="3907481" cy="9947569"/>
            <a:chOff x="106037" y="-2"/>
            <a:chExt cx="7814960" cy="19895136"/>
          </a:xfrm>
        </p:grpSpPr>
        <p:grpSp>
          <p:nvGrpSpPr>
            <p:cNvPr id="2316" name="Group 2316"/>
            <p:cNvGrpSpPr/>
            <p:nvPr/>
          </p:nvGrpSpPr>
          <p:grpSpPr>
            <a:xfrm>
              <a:off x="106037" y="-2"/>
              <a:ext cx="7814960" cy="19653227"/>
              <a:chOff x="896461" y="-1310433"/>
              <a:chExt cx="7814960" cy="19653225"/>
            </a:xfrm>
          </p:grpSpPr>
          <p:sp>
            <p:nvSpPr>
              <p:cNvPr id="2313" name="Shape 2313"/>
              <p:cNvSpPr/>
              <p:nvPr/>
            </p:nvSpPr>
            <p:spPr>
              <a:xfrm>
                <a:off x="896461" y="-1310433"/>
                <a:ext cx="7814960" cy="1258806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p>
                <a:pPr algn="ctr">
                  <a:defRPr sz="15000">
                    <a:solidFill>
                      <a:srgbClr val="FFFFFF"/>
                    </a:solidFill>
                    <a:latin typeface="+mn-lt"/>
                    <a:ea typeface="+mn-ea"/>
                    <a:cs typeface="+mn-cs"/>
                    <a:sym typeface="Helvetica"/>
                  </a:defRPr>
                </a:pPr>
                <a:r>
                  <a:rPr sz="7500"/>
                  <a:t>REAPER</a:t>
                </a:r>
              </a:p>
              <a:p>
                <a:pPr algn="ctr">
                  <a:defRPr>
                    <a:solidFill>
                      <a:srgbClr val="FFFFFF"/>
                    </a:solidFill>
                  </a:defRPr>
                </a:pPr>
                <a:endParaRPr sz="900"/>
              </a:p>
              <a:p>
                <a:pPr algn="ctr">
                  <a:defRPr>
                    <a:solidFill>
                      <a:srgbClr val="FFFFFF"/>
                    </a:solidFill>
                  </a:defRPr>
                </a:pPr>
                <a:endParaRPr sz="900"/>
              </a:p>
              <a:p>
                <a:pPr algn="ctr">
                  <a:defRPr>
                    <a:solidFill>
                      <a:srgbClr val="FFFFFF"/>
                    </a:solidFill>
                  </a:defRPr>
                </a:pPr>
                <a:endParaRPr sz="900"/>
              </a:p>
              <a:p>
                <a:pPr algn="ctr">
                  <a:defRPr>
                    <a:solidFill>
                      <a:srgbClr val="FFFFFF"/>
                    </a:solidFill>
                  </a:defRPr>
                </a:pPr>
                <a:endParaRPr sz="900"/>
              </a:p>
              <a:p>
                <a:pPr algn="ctr">
                  <a:defRPr>
                    <a:solidFill>
                      <a:srgbClr val="FFFFFF"/>
                    </a:solidFill>
                  </a:defRPr>
                </a:pPr>
                <a:endParaRPr sz="900"/>
              </a:p>
              <a:p>
                <a:pPr algn="ctr">
                  <a:defRPr>
                    <a:solidFill>
                      <a:srgbClr val="FFFFFF"/>
                    </a:solidFill>
                  </a:defRPr>
                </a:pPr>
                <a:r>
                  <a:rPr sz="900"/>
                  <a:t>指导老师</a:t>
                </a:r>
              </a:p>
              <a:p>
                <a:pPr algn="ctr">
                  <a:defRPr sz="3500" b="0">
                    <a:solidFill>
                      <a:srgbClr val="FFFFFF"/>
                    </a:solidFill>
                    <a:latin typeface="Songti SC Bold"/>
                    <a:ea typeface="Songti SC Bold"/>
                    <a:cs typeface="Songti SC Bold"/>
                    <a:sym typeface="Songti SC Bold"/>
                  </a:defRPr>
                </a:pPr>
                <a:r>
                  <a:rPr sz="1750"/>
                  <a:t>李冬昕</a:t>
                </a:r>
              </a:p>
              <a:p>
                <a:pPr algn="ctr">
                  <a:defRPr>
                    <a:solidFill>
                      <a:srgbClr val="FFFFFF"/>
                    </a:solidFill>
                  </a:defRPr>
                </a:pPr>
                <a:endParaRPr sz="900"/>
              </a:p>
              <a:p>
                <a:pPr algn="ctr">
                  <a:defRPr>
                    <a:solidFill>
                      <a:srgbClr val="FFFFFF"/>
                    </a:solidFill>
                  </a:defRPr>
                </a:pPr>
                <a:r>
                  <a:rPr sz="900"/>
                  <a:t>队长</a:t>
                </a:r>
              </a:p>
              <a:p>
                <a:pPr algn="ctr">
                  <a:defRPr sz="3500" b="0">
                    <a:solidFill>
                      <a:srgbClr val="FFFFFF"/>
                    </a:solidFill>
                    <a:latin typeface="Songti SC Bold"/>
                    <a:ea typeface="Songti SC Bold"/>
                    <a:cs typeface="Songti SC Bold"/>
                    <a:sym typeface="Songti SC Bold"/>
                  </a:defRPr>
                </a:pPr>
                <a:r>
                  <a:rPr sz="1750"/>
                  <a:t>林明真</a:t>
                </a:r>
              </a:p>
              <a:p>
                <a:pPr algn="ctr">
                  <a:defRPr>
                    <a:solidFill>
                      <a:srgbClr val="FFFFFF"/>
                    </a:solidFill>
                  </a:defRPr>
                </a:pPr>
                <a:endParaRPr sz="900"/>
              </a:p>
              <a:p>
                <a:pPr algn="ctr">
                  <a:defRPr>
                    <a:solidFill>
                      <a:srgbClr val="FFFFFF"/>
                    </a:solidFill>
                  </a:defRPr>
                </a:pPr>
                <a:r>
                  <a:rPr sz="900"/>
                  <a:t>商业组负责人</a:t>
                </a:r>
              </a:p>
              <a:p>
                <a:pPr algn="ctr">
                  <a:defRPr sz="3500" b="0">
                    <a:solidFill>
                      <a:srgbClr val="FFFFFF"/>
                    </a:solidFill>
                    <a:latin typeface="Songti SC Bold"/>
                    <a:ea typeface="Songti SC Bold"/>
                    <a:cs typeface="Songti SC Bold"/>
                    <a:sym typeface="Songti SC Bold"/>
                  </a:defRPr>
                </a:pPr>
                <a:r>
                  <a:rPr sz="1750"/>
                  <a:t>李振安</a:t>
                </a:r>
              </a:p>
              <a:p>
                <a:pPr algn="ctr">
                  <a:defRPr>
                    <a:solidFill>
                      <a:srgbClr val="FFFFFF"/>
                    </a:solidFill>
                  </a:defRPr>
                </a:pPr>
                <a:endParaRPr sz="900"/>
              </a:p>
              <a:p>
                <a:pPr algn="ctr">
                  <a:defRPr>
                    <a:solidFill>
                      <a:srgbClr val="FFFFFF"/>
                    </a:solidFill>
                  </a:defRPr>
                </a:pPr>
                <a:r>
                  <a:rPr sz="900"/>
                  <a:t>技术组负责人</a:t>
                </a:r>
              </a:p>
              <a:p>
                <a:pPr algn="ctr">
                  <a:defRPr sz="3500" b="0">
                    <a:solidFill>
                      <a:srgbClr val="FFFFFF"/>
                    </a:solidFill>
                    <a:latin typeface="Songti SC Bold"/>
                    <a:ea typeface="Songti SC Bold"/>
                    <a:cs typeface="Songti SC Bold"/>
                    <a:sym typeface="Songti SC Bold"/>
                  </a:defRPr>
                </a:pPr>
                <a:r>
                  <a:rPr sz="1750"/>
                  <a:t>帖佳韵</a:t>
                </a:r>
              </a:p>
              <a:p>
                <a:pPr algn="ctr">
                  <a:defRPr>
                    <a:solidFill>
                      <a:srgbClr val="FFFFFF"/>
                    </a:solidFill>
                  </a:defRPr>
                </a:pPr>
                <a:endParaRPr sz="900"/>
              </a:p>
              <a:p>
                <a:pPr algn="ctr">
                  <a:defRPr>
                    <a:solidFill>
                      <a:srgbClr val="FFFFFF"/>
                    </a:solidFill>
                  </a:defRPr>
                </a:pPr>
                <a:r>
                  <a:rPr sz="900"/>
                  <a:t>团队成员</a:t>
                </a:r>
              </a:p>
              <a:p>
                <a:pPr algn="ctr">
                  <a:defRPr sz="3500" b="0">
                    <a:solidFill>
                      <a:srgbClr val="FFFFFF"/>
                    </a:solidFill>
                    <a:latin typeface="Songti SC Bold"/>
                    <a:ea typeface="Songti SC Bold"/>
                    <a:cs typeface="Songti SC Bold"/>
                    <a:sym typeface="Songti SC Bold"/>
                  </a:defRPr>
                </a:pPr>
                <a:r>
                  <a:rPr sz="1750"/>
                  <a:t>王钰   王珂   曹真一   胡犇 肖舒阳</a:t>
                </a:r>
              </a:p>
              <a:p>
                <a:pPr algn="ctr">
                  <a:defRPr sz="3500" b="0">
                    <a:solidFill>
                      <a:srgbClr val="FFFFFF"/>
                    </a:solidFill>
                    <a:latin typeface="Songti SC Bold"/>
                    <a:ea typeface="Songti SC Bold"/>
                    <a:cs typeface="Songti SC Bold"/>
                    <a:sym typeface="Songti SC Bold"/>
                  </a:defRPr>
                </a:pPr>
                <a:r>
                  <a:rPr sz="1750"/>
                  <a:t>谢贤   金爱民   武来仪   吴卓倩</a:t>
                </a:r>
              </a:p>
              <a:p>
                <a:pPr algn="ctr">
                  <a:defRPr sz="3500" b="0">
                    <a:solidFill>
                      <a:srgbClr val="FFFFFF"/>
                    </a:solidFill>
                    <a:latin typeface="Songti SC Bold"/>
                    <a:ea typeface="Songti SC Bold"/>
                    <a:cs typeface="Songti SC Bold"/>
                    <a:sym typeface="Songti SC Bold"/>
                  </a:defRPr>
                </a:pPr>
                <a:r>
                  <a:rPr sz="1750"/>
                  <a:t>曾沁衫   陈雨薇   帖佳韵   孙泽嵩</a:t>
                </a:r>
              </a:p>
              <a:p>
                <a:pPr algn="ctr">
                  <a:defRPr sz="3500" b="0">
                    <a:solidFill>
                      <a:srgbClr val="FFFFFF"/>
                    </a:solidFill>
                    <a:latin typeface="Songti SC Bold"/>
                    <a:ea typeface="Songti SC Bold"/>
                    <a:cs typeface="Songti SC Bold"/>
                    <a:sym typeface="Songti SC Bold"/>
                  </a:defRPr>
                </a:pPr>
                <a:r>
                  <a:rPr sz="1750"/>
                  <a:t>钱志豪   周沁涵   桑田   吴游杰</a:t>
                </a:r>
              </a:p>
              <a:p>
                <a:pPr algn="ctr">
                  <a:defRPr sz="3500" b="0">
                    <a:solidFill>
                      <a:srgbClr val="FFFFFF"/>
                    </a:solidFill>
                    <a:latin typeface="Songti SC Bold"/>
                    <a:ea typeface="Songti SC Bold"/>
                    <a:cs typeface="Songti SC Bold"/>
                    <a:sym typeface="Songti SC Bold"/>
                  </a:defRPr>
                </a:pPr>
                <a:r>
                  <a:rPr sz="1750"/>
                  <a:t>宋奎熹   武秀峰   吴宇涵   陈悦</a:t>
                </a:r>
              </a:p>
              <a:p>
                <a:pPr algn="ctr">
                  <a:defRPr>
                    <a:solidFill>
                      <a:srgbClr val="FFFFFF"/>
                    </a:solidFill>
                  </a:defRPr>
                </a:pPr>
                <a:endParaRPr sz="900"/>
              </a:p>
              <a:p>
                <a:pPr algn="ctr">
                  <a:defRPr>
                    <a:solidFill>
                      <a:srgbClr val="FFFFFF"/>
                    </a:solidFill>
                  </a:defRPr>
                </a:pPr>
                <a:r>
                  <a:rPr sz="900"/>
                  <a:t>特别鸣谢</a:t>
                </a:r>
              </a:p>
              <a:p>
                <a:pPr algn="ctr">
                  <a:defRPr sz="3500" b="0">
                    <a:solidFill>
                      <a:srgbClr val="FFFFFF"/>
                    </a:solidFill>
                    <a:latin typeface="Songti SC Bold"/>
                    <a:ea typeface="Songti SC Bold"/>
                    <a:cs typeface="Songti SC Bold"/>
                    <a:sym typeface="Songti SC Bold"/>
                  </a:defRPr>
                </a:pPr>
                <a:endParaRPr sz="1750"/>
              </a:p>
              <a:p>
                <a:pPr algn="ctr">
                  <a:defRPr>
                    <a:solidFill>
                      <a:srgbClr val="FFFFFF"/>
                    </a:solidFill>
                  </a:defRPr>
                </a:pPr>
                <a:endParaRPr sz="900"/>
              </a:p>
            </p:txBody>
          </p:sp>
          <p:pic>
            <p:nvPicPr>
              <p:cNvPr id="2314" name="pasted-image.tiff"/>
              <p:cNvPicPr>
                <a:picLocks noChangeAspect="1"/>
              </p:cNvPicPr>
              <p:nvPr/>
            </p:nvPicPr>
            <p:blipFill>
              <a:blip r:embed="rId3">
                <a:extLst/>
              </a:blip>
              <a:srcRect/>
              <a:stretch>
                <a:fillRect/>
              </a:stretch>
            </p:blipFill>
            <p:spPr>
              <a:xfrm>
                <a:off x="4090161" y="1530120"/>
                <a:ext cx="1427650" cy="1788167"/>
              </a:xfrm>
              <a:prstGeom prst="rect">
                <a:avLst/>
              </a:prstGeom>
              <a:ln w="12700" cap="flat">
                <a:noFill/>
                <a:miter lim="400000"/>
              </a:ln>
              <a:effectLst/>
            </p:spPr>
          </p:pic>
          <p:pic>
            <p:nvPicPr>
              <p:cNvPr id="2315" name="Citi.png"/>
              <p:cNvPicPr>
                <a:picLocks noChangeAspect="1"/>
              </p:cNvPicPr>
              <p:nvPr/>
            </p:nvPicPr>
            <p:blipFill>
              <a:blip r:embed="rId4">
                <a:extLst/>
              </a:blip>
              <a:srcRect/>
              <a:stretch>
                <a:fillRect/>
              </a:stretch>
            </p:blipFill>
            <p:spPr>
              <a:xfrm>
                <a:off x="2724081" y="17330573"/>
                <a:ext cx="1709003" cy="1012219"/>
              </a:xfrm>
              <a:prstGeom prst="rect">
                <a:avLst/>
              </a:prstGeom>
              <a:ln w="12700" cap="flat">
                <a:noFill/>
                <a:miter lim="400000"/>
              </a:ln>
              <a:effectLst/>
            </p:spPr>
          </p:pic>
        </p:grpSp>
        <p:pic>
          <p:nvPicPr>
            <p:cNvPr id="2317" name="图层 7.png"/>
            <p:cNvPicPr>
              <a:picLocks noChangeAspect="1"/>
            </p:cNvPicPr>
            <p:nvPr/>
          </p:nvPicPr>
          <p:blipFill>
            <a:blip r:embed="rId5">
              <a:extLst/>
            </a:blip>
            <a:srcRect/>
            <a:stretch>
              <a:fillRect/>
            </a:stretch>
          </p:blipFill>
          <p:spPr>
            <a:xfrm>
              <a:off x="4299911" y="18322492"/>
              <a:ext cx="1576188" cy="1572642"/>
            </a:xfrm>
            <a:prstGeom prst="rect">
              <a:avLst/>
            </a:prstGeom>
            <a:ln w="12700" cap="flat">
              <a:noFill/>
              <a:miter lim="400000"/>
            </a:ln>
            <a:effectLst/>
          </p:spPr>
        </p:pic>
      </p:grpSp>
    </p:spTree>
    <p:extLst>
      <p:ext uri="{BB962C8B-B14F-4D97-AF65-F5344CB8AC3E}">
        <p14:creationId xmlns:p14="http://schemas.microsoft.com/office/powerpoint/2010/main" val="643234320"/>
      </p:ext>
    </p:extLst>
  </p:cSld>
  <p:clrMapOvr>
    <a:masterClrMapping/>
  </p:clrMapOvr>
  <mc:AlternateContent xmlns:mc="http://schemas.openxmlformats.org/markup-compatibility/2006" xmlns:p14="http://schemas.microsoft.com/office/powerpoint/2010/main">
    <mc:Choice Requires="p14">
      <p:transition spd="slow" p14:dur="125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004985 -2.536495" pathEditMode="relative">
                                      <p:cBhvr>
                                        <p:cTn id="6" dur="10000" fill="hold"/>
                                        <p:tgtEl>
                                          <p:spTgt spid="231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305"/>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0" nodeType="afterEffect">
                                  <p:stCondLst>
                                    <p:cond delay="0"/>
                                  </p:stCondLst>
                                  <p:iterate>
                                    <p:tmAbs val="0"/>
                                  </p:iterate>
                                  <p:childTnLst>
                                    <p:set>
                                      <p:cBhvr>
                                        <p:cTn id="13" fill="hold">
                                          <p:stCondLst>
                                            <p:cond delay="0"/>
                                          </p:stCondLst>
                                        </p:cTn>
                                        <p:tgtEl>
                                          <p:spTgt spid="23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5" grpId="0" animBg="1" advAuto="0"/>
      <p:bldP spid="231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5" name="Group 2325" descr="组合 55"/>
          <p:cNvGrpSpPr/>
          <p:nvPr/>
        </p:nvGrpSpPr>
        <p:grpSpPr>
          <a:xfrm>
            <a:off x="-669749" y="-600900"/>
            <a:ext cx="2287524" cy="2287524"/>
            <a:chOff x="0" y="0"/>
            <a:chExt cx="4575047" cy="4575047"/>
          </a:xfrm>
        </p:grpSpPr>
        <p:sp>
          <p:nvSpPr>
            <p:cNvPr id="2320" name="Shape 2320"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2324" name="Group 2324" descr="组合 57"/>
            <p:cNvGrpSpPr/>
            <p:nvPr/>
          </p:nvGrpSpPr>
          <p:grpSpPr>
            <a:xfrm>
              <a:off x="1506068" y="1506070"/>
              <a:ext cx="1562913" cy="1562910"/>
              <a:chOff x="0" y="0"/>
              <a:chExt cx="1562911" cy="1562909"/>
            </a:xfrm>
          </p:grpSpPr>
          <p:sp>
            <p:nvSpPr>
              <p:cNvPr id="2321" name="Shape 2321"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322" name="Shape 2322"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2323" name="Shape 2323"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
        <p:nvSpPr>
          <p:cNvPr id="2326" name="Shape 2326"/>
          <p:cNvSpPr/>
          <p:nvPr/>
        </p:nvSpPr>
        <p:spPr>
          <a:xfrm>
            <a:off x="2168525" y="2748281"/>
            <a:ext cx="7077579" cy="1631216"/>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20000" b="0">
                <a:solidFill>
                  <a:schemeClr val="accent4"/>
                </a:solidFill>
                <a:latin typeface="+mn-lt"/>
                <a:ea typeface="+mn-ea"/>
                <a:cs typeface="+mn-cs"/>
                <a:sym typeface="Helvetica"/>
              </a:defRPr>
            </a:lvl1pPr>
          </a:lstStyle>
          <a:p>
            <a:pPr>
              <a:defRPr>
                <a:solidFill>
                  <a:srgbClr val="000000"/>
                </a:solidFill>
              </a:defRPr>
            </a:pPr>
            <a:r>
              <a:rPr sz="10000"/>
              <a:t>THANK YOU</a:t>
            </a:r>
          </a:p>
        </p:txBody>
      </p:sp>
    </p:spTree>
    <p:extLst>
      <p:ext uri="{BB962C8B-B14F-4D97-AF65-F5344CB8AC3E}">
        <p14:creationId xmlns:p14="http://schemas.microsoft.com/office/powerpoint/2010/main" val="2538730420"/>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2326"/>
                                        </p:tgtEl>
                                        <p:attrNameLst>
                                          <p:attrName>style.visibility</p:attrName>
                                        </p:attrNameLst>
                                      </p:cBhvr>
                                      <p:to>
                                        <p:strVal val="visible"/>
                                      </p:to>
                                    </p:set>
                                    <p:animEffect transition="in" filter="fade">
                                      <p:cBhvr>
                                        <p:cTn id="7" dur="3000"/>
                                        <p:tgtEl>
                                          <p:spTgt spid="23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iterate>
                                    <p:tmAbs val="0"/>
                                  </p:iterate>
                                  <p:childTnLst>
                                    <p:set>
                                      <p:cBhvr>
                                        <p:cTn id="11" fill="hold">
                                          <p:stCondLst>
                                            <p:cond delay="0"/>
                                          </p:stCondLst>
                                        </p:cTn>
                                        <p:tgtEl>
                                          <p:spTgt spid="23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6" grpId="0" animBg="1" advAuto="0"/>
      <p:bldP spid="2326"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 name="Shape 1685"/>
          <p:cNvSpPr/>
          <p:nvPr/>
        </p:nvSpPr>
        <p:spPr>
          <a:xfrm>
            <a:off x="381000" y="2609850"/>
            <a:ext cx="1695450" cy="819150"/>
          </a:xfrm>
          <a:custGeom>
            <a:avLst/>
            <a:gdLst/>
            <a:ahLst/>
            <a:cxnLst>
              <a:cxn ang="0">
                <a:pos x="wd2" y="hd2"/>
              </a:cxn>
              <a:cxn ang="5400000">
                <a:pos x="wd2" y="hd2"/>
              </a:cxn>
              <a:cxn ang="10800000">
                <a:pos x="wd2" y="hd2"/>
              </a:cxn>
              <a:cxn ang="16200000">
                <a:pos x="wd2" y="hd2"/>
              </a:cxn>
            </a:cxnLst>
            <a:rect l="0" t="0" r="r" b="b"/>
            <a:pathLst>
              <a:path w="21600" h="21600" extrusionOk="0">
                <a:moveTo>
                  <a:pt x="1739" y="0"/>
                </a:moveTo>
                <a:lnTo>
                  <a:pt x="21600" y="0"/>
                </a:lnTo>
                <a:lnTo>
                  <a:pt x="21600" y="18000"/>
                </a:lnTo>
                <a:cubicBezTo>
                  <a:pt x="21600" y="19988"/>
                  <a:pt x="20821" y="21600"/>
                  <a:pt x="19861" y="21600"/>
                </a:cubicBezTo>
                <a:lnTo>
                  <a:pt x="0" y="21600"/>
                </a:lnTo>
                <a:lnTo>
                  <a:pt x="0" y="3600"/>
                </a:lnTo>
                <a:cubicBezTo>
                  <a:pt x="0" y="1612"/>
                  <a:pt x="779" y="0"/>
                  <a:pt x="1739" y="0"/>
                </a:cubicBezTo>
                <a:close/>
              </a:path>
            </a:pathLst>
          </a:custGeom>
          <a:ln w="57150">
            <a:solidFill>
              <a:schemeClr val="accent5"/>
            </a:solidFill>
            <a:miter/>
          </a:ln>
        </p:spPr>
        <p:txBody>
          <a:bodyPr lIns="22860" rIns="22860" anchor="ctr"/>
          <a:lstStyle/>
          <a:p>
            <a:pPr algn="ctr" defTabSz="410765">
              <a:defRPr sz="3200"/>
            </a:pPr>
            <a:endParaRPr sz="1600"/>
          </a:p>
        </p:txBody>
      </p:sp>
      <p:sp>
        <p:nvSpPr>
          <p:cNvPr id="1686" name="Shape 1686"/>
          <p:cNvSpPr/>
          <p:nvPr/>
        </p:nvSpPr>
        <p:spPr>
          <a:xfrm>
            <a:off x="209550" y="2886576"/>
            <a:ext cx="2171700"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4000" b="0">
                <a:solidFill>
                  <a:schemeClr val="accent5"/>
                </a:solidFill>
                <a:latin typeface="Microsoft YaHei UI"/>
                <a:ea typeface="Microsoft YaHei UI"/>
                <a:cs typeface="Microsoft YaHei UI"/>
                <a:sym typeface="Microsoft YaHei UI"/>
              </a:defRPr>
            </a:lvl1pPr>
          </a:lstStyle>
          <a:p>
            <a:r>
              <a:rPr sz="2000"/>
              <a:t>投资目标</a:t>
            </a:r>
          </a:p>
        </p:txBody>
      </p:sp>
      <p:sp>
        <p:nvSpPr>
          <p:cNvPr id="1687" name="Shape 1687"/>
          <p:cNvSpPr/>
          <p:nvPr/>
        </p:nvSpPr>
        <p:spPr>
          <a:xfrm>
            <a:off x="2762250" y="1009650"/>
            <a:ext cx="1695450" cy="19621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18489"/>
                </a:lnTo>
                <a:cubicBezTo>
                  <a:pt x="21600" y="20207"/>
                  <a:pt x="19988" y="21600"/>
                  <a:pt x="18000" y="21600"/>
                </a:cubicBezTo>
                <a:lnTo>
                  <a:pt x="0" y="21600"/>
                </a:lnTo>
                <a:lnTo>
                  <a:pt x="0" y="3111"/>
                </a:lnTo>
                <a:cubicBezTo>
                  <a:pt x="0" y="1393"/>
                  <a:pt x="1612" y="0"/>
                  <a:pt x="3600" y="0"/>
                </a:cubicBezTo>
                <a:close/>
              </a:path>
            </a:pathLst>
          </a:custGeom>
          <a:ln w="57150">
            <a:solidFill>
              <a:schemeClr val="accent5"/>
            </a:solidFill>
            <a:miter/>
          </a:ln>
        </p:spPr>
        <p:txBody>
          <a:bodyPr lIns="22860" rIns="22860" anchor="ctr"/>
          <a:lstStyle/>
          <a:p>
            <a:pPr algn="ctr" defTabSz="410765">
              <a:defRPr sz="3200"/>
            </a:pPr>
            <a:endParaRPr sz="1600"/>
          </a:p>
        </p:txBody>
      </p:sp>
      <p:sp>
        <p:nvSpPr>
          <p:cNvPr id="1688" name="Shape 1688"/>
          <p:cNvSpPr/>
          <p:nvPr/>
        </p:nvSpPr>
        <p:spPr>
          <a:xfrm>
            <a:off x="3189215" y="1824990"/>
            <a:ext cx="1120921"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r" defTabSz="821530">
              <a:defRPr sz="4000" b="0">
                <a:solidFill>
                  <a:schemeClr val="accent5"/>
                </a:solidFill>
                <a:latin typeface="Microsoft YaHei"/>
                <a:ea typeface="Microsoft YaHei"/>
                <a:cs typeface="Microsoft YaHei"/>
                <a:sym typeface="Microsoft YaHei"/>
              </a:defRPr>
            </a:lvl1pPr>
          </a:lstStyle>
          <a:p>
            <a:r>
              <a:rPr sz="2000"/>
              <a:t>间分散</a:t>
            </a:r>
          </a:p>
        </p:txBody>
      </p:sp>
      <p:sp>
        <p:nvSpPr>
          <p:cNvPr id="1689" name="Shape 1689"/>
          <p:cNvSpPr/>
          <p:nvPr/>
        </p:nvSpPr>
        <p:spPr>
          <a:xfrm>
            <a:off x="5162550" y="1123950"/>
            <a:ext cx="1733550" cy="403860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0055"/>
                </a:lnTo>
                <a:cubicBezTo>
                  <a:pt x="21600" y="20908"/>
                  <a:pt x="19988" y="21600"/>
                  <a:pt x="18000" y="21600"/>
                </a:cubicBezTo>
                <a:lnTo>
                  <a:pt x="0" y="21600"/>
                </a:lnTo>
                <a:lnTo>
                  <a:pt x="0" y="1545"/>
                </a:lnTo>
                <a:cubicBezTo>
                  <a:pt x="0" y="692"/>
                  <a:pt x="1612" y="0"/>
                  <a:pt x="3600" y="0"/>
                </a:cubicBezTo>
                <a:close/>
              </a:path>
            </a:pathLst>
          </a:custGeom>
          <a:ln w="57150">
            <a:solidFill>
              <a:schemeClr val="accent5"/>
            </a:solidFill>
            <a:miter/>
          </a:ln>
        </p:spPr>
        <p:txBody>
          <a:bodyPr lIns="22860" rIns="22860" anchor="ctr"/>
          <a:lstStyle/>
          <a:p>
            <a:pPr algn="ctr" defTabSz="410765">
              <a:defRPr sz="3200"/>
            </a:pPr>
            <a:endParaRPr sz="1600"/>
          </a:p>
        </p:txBody>
      </p:sp>
      <p:sp>
        <p:nvSpPr>
          <p:cNvPr id="1690" name="Shape 1690"/>
          <p:cNvSpPr/>
          <p:nvPr/>
        </p:nvSpPr>
        <p:spPr>
          <a:xfrm>
            <a:off x="5286635" y="2977515"/>
            <a:ext cx="731266"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defTabSz="821530">
              <a:defRPr sz="4000" b="0">
                <a:solidFill>
                  <a:schemeClr val="accent5"/>
                </a:solidFill>
                <a:latin typeface="Helvetica Neue"/>
                <a:ea typeface="Helvetica Neue"/>
                <a:cs typeface="Helvetica Neue"/>
                <a:sym typeface="Helvetica Neue"/>
              </a:defRPr>
            </a:lvl1pPr>
          </a:lstStyle>
          <a:p>
            <a:r>
              <a:rPr sz="2000"/>
              <a:t>基金</a:t>
            </a:r>
          </a:p>
        </p:txBody>
      </p:sp>
      <p:sp>
        <p:nvSpPr>
          <p:cNvPr id="1691" name="Shape 1691"/>
          <p:cNvSpPr/>
          <p:nvPr/>
        </p:nvSpPr>
        <p:spPr>
          <a:xfrm>
            <a:off x="7524750" y="476250"/>
            <a:ext cx="1695450" cy="60007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0583"/>
                </a:lnTo>
                <a:cubicBezTo>
                  <a:pt x="21600" y="21145"/>
                  <a:pt x="19988" y="21600"/>
                  <a:pt x="18000" y="21600"/>
                </a:cubicBezTo>
                <a:lnTo>
                  <a:pt x="0" y="21600"/>
                </a:lnTo>
                <a:lnTo>
                  <a:pt x="0" y="1017"/>
                </a:lnTo>
                <a:cubicBezTo>
                  <a:pt x="0" y="455"/>
                  <a:pt x="1612" y="0"/>
                  <a:pt x="3600" y="0"/>
                </a:cubicBezTo>
                <a:close/>
              </a:path>
            </a:pathLst>
          </a:custGeom>
          <a:ln w="57150">
            <a:solidFill>
              <a:schemeClr val="accent5"/>
            </a:solidFill>
            <a:miter/>
          </a:ln>
        </p:spPr>
        <p:txBody>
          <a:bodyPr lIns="22860" rIns="22860" anchor="ctr"/>
          <a:lstStyle/>
          <a:p>
            <a:pPr algn="ctr" defTabSz="410765">
              <a:defRPr sz="3200"/>
            </a:pPr>
            <a:endParaRPr sz="1600"/>
          </a:p>
        </p:txBody>
      </p:sp>
      <p:sp>
        <p:nvSpPr>
          <p:cNvPr id="1692" name="Shape 1692"/>
          <p:cNvSpPr/>
          <p:nvPr/>
        </p:nvSpPr>
        <p:spPr>
          <a:xfrm>
            <a:off x="7904514" y="3117215"/>
            <a:ext cx="1094672"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r" defTabSz="821530">
              <a:defRPr sz="4000" b="0">
                <a:solidFill>
                  <a:schemeClr val="accent5"/>
                </a:solidFill>
                <a:latin typeface="Microsoft YaHei"/>
                <a:ea typeface="Microsoft YaHei"/>
                <a:cs typeface="Microsoft YaHei"/>
                <a:sym typeface="Microsoft YaHei"/>
              </a:defRPr>
            </a:lvl1pPr>
          </a:lstStyle>
          <a:p>
            <a:r>
              <a:rPr sz="2000"/>
              <a:t>方法</a:t>
            </a:r>
          </a:p>
        </p:txBody>
      </p:sp>
      <p:sp>
        <p:nvSpPr>
          <p:cNvPr id="1693" name="Shape 1693"/>
          <p:cNvSpPr/>
          <p:nvPr/>
        </p:nvSpPr>
        <p:spPr>
          <a:xfrm>
            <a:off x="9963150" y="2857500"/>
            <a:ext cx="1543050" cy="876300"/>
          </a:xfrm>
          <a:custGeom>
            <a:avLst/>
            <a:gdLst/>
            <a:ahLst/>
            <a:cxnLst>
              <a:cxn ang="0">
                <a:pos x="wd2" y="hd2"/>
              </a:cxn>
              <a:cxn ang="5400000">
                <a:pos x="wd2" y="hd2"/>
              </a:cxn>
              <a:cxn ang="10800000">
                <a:pos x="wd2" y="hd2"/>
              </a:cxn>
              <a:cxn ang="16200000">
                <a:pos x="wd2" y="hd2"/>
              </a:cxn>
            </a:cxnLst>
            <a:rect l="0" t="0" r="r" b="b"/>
            <a:pathLst>
              <a:path w="21600" h="21600" extrusionOk="0">
                <a:moveTo>
                  <a:pt x="2044" y="0"/>
                </a:moveTo>
                <a:lnTo>
                  <a:pt x="21600" y="0"/>
                </a:lnTo>
                <a:lnTo>
                  <a:pt x="21600" y="18000"/>
                </a:lnTo>
                <a:cubicBezTo>
                  <a:pt x="21600" y="19988"/>
                  <a:pt x="20685" y="21600"/>
                  <a:pt x="19556" y="21600"/>
                </a:cubicBezTo>
                <a:lnTo>
                  <a:pt x="0" y="21600"/>
                </a:lnTo>
                <a:lnTo>
                  <a:pt x="0" y="3600"/>
                </a:lnTo>
                <a:cubicBezTo>
                  <a:pt x="0" y="1612"/>
                  <a:pt x="915" y="0"/>
                  <a:pt x="2044" y="0"/>
                </a:cubicBezTo>
                <a:close/>
              </a:path>
            </a:pathLst>
          </a:custGeom>
          <a:ln w="57150">
            <a:solidFill>
              <a:schemeClr val="accent5"/>
            </a:solidFill>
            <a:miter/>
          </a:ln>
        </p:spPr>
        <p:txBody>
          <a:bodyPr lIns="22860" rIns="22860" anchor="ctr"/>
          <a:lstStyle/>
          <a:p>
            <a:pPr algn="ctr" defTabSz="410765">
              <a:defRPr sz="3200"/>
            </a:pPr>
            <a:endParaRPr sz="1600"/>
          </a:p>
        </p:txBody>
      </p:sp>
      <p:sp>
        <p:nvSpPr>
          <p:cNvPr id="1694" name="Shape 1694"/>
          <p:cNvSpPr/>
          <p:nvPr/>
        </p:nvSpPr>
        <p:spPr>
          <a:xfrm>
            <a:off x="9677400" y="3167313"/>
            <a:ext cx="2171700"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4000" b="0">
                <a:solidFill>
                  <a:schemeClr val="accent5"/>
                </a:solidFill>
                <a:latin typeface="Microsoft YaHei UI"/>
                <a:ea typeface="Microsoft YaHei UI"/>
                <a:cs typeface="Microsoft YaHei UI"/>
                <a:sym typeface="Microsoft YaHei UI"/>
              </a:defRPr>
            </a:lvl1pPr>
          </a:lstStyle>
          <a:p>
            <a:r>
              <a:rPr sz="2000"/>
              <a:t>输出组合</a:t>
            </a:r>
          </a:p>
        </p:txBody>
      </p:sp>
      <p:sp>
        <p:nvSpPr>
          <p:cNvPr id="1695" name="Shape 1695"/>
          <p:cNvSpPr/>
          <p:nvPr/>
        </p:nvSpPr>
        <p:spPr>
          <a:xfrm>
            <a:off x="2800350" y="3352800"/>
            <a:ext cx="1695450" cy="18859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18364"/>
                </a:lnTo>
                <a:cubicBezTo>
                  <a:pt x="21600" y="20151"/>
                  <a:pt x="19988" y="21600"/>
                  <a:pt x="18000" y="21600"/>
                </a:cubicBezTo>
                <a:lnTo>
                  <a:pt x="0" y="21600"/>
                </a:lnTo>
                <a:lnTo>
                  <a:pt x="0" y="3236"/>
                </a:lnTo>
                <a:cubicBezTo>
                  <a:pt x="0" y="1449"/>
                  <a:pt x="1612" y="0"/>
                  <a:pt x="3600" y="0"/>
                </a:cubicBezTo>
                <a:close/>
              </a:path>
            </a:pathLst>
          </a:custGeom>
          <a:ln w="57150">
            <a:solidFill>
              <a:schemeClr val="accent5"/>
            </a:solidFill>
            <a:miter/>
          </a:ln>
        </p:spPr>
        <p:txBody>
          <a:bodyPr lIns="22860" rIns="22860" anchor="ctr"/>
          <a:lstStyle/>
          <a:p>
            <a:pPr algn="ctr" defTabSz="410765">
              <a:defRPr sz="3200"/>
            </a:pPr>
            <a:endParaRPr sz="1600"/>
          </a:p>
        </p:txBody>
      </p:sp>
      <p:sp>
        <p:nvSpPr>
          <p:cNvPr id="1696" name="Shape 1696"/>
          <p:cNvSpPr/>
          <p:nvPr/>
        </p:nvSpPr>
        <p:spPr>
          <a:xfrm>
            <a:off x="3201915" y="4142740"/>
            <a:ext cx="1120921"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r" defTabSz="821530">
              <a:defRPr sz="4000" b="0">
                <a:solidFill>
                  <a:schemeClr val="accent5"/>
                </a:solidFill>
                <a:latin typeface="Microsoft YaHei"/>
                <a:ea typeface="Microsoft YaHei"/>
                <a:cs typeface="Microsoft YaHei"/>
                <a:sym typeface="Microsoft YaHei"/>
              </a:defRPr>
            </a:lvl1pPr>
          </a:lstStyle>
          <a:p>
            <a:r>
              <a:rPr sz="2000"/>
              <a:t>间分散</a:t>
            </a:r>
          </a:p>
        </p:txBody>
      </p:sp>
      <p:sp>
        <p:nvSpPr>
          <p:cNvPr id="1697" name="Shape 1697"/>
          <p:cNvSpPr/>
          <p:nvPr/>
        </p:nvSpPr>
        <p:spPr>
          <a:xfrm>
            <a:off x="4591050" y="2322300"/>
            <a:ext cx="438151" cy="1801"/>
          </a:xfrm>
          <a:prstGeom prst="line">
            <a:avLst/>
          </a:prstGeom>
          <a:ln w="50800">
            <a:solidFill>
              <a:schemeClr val="accent5"/>
            </a:solidFill>
            <a:prstDash val="sysDash"/>
            <a:miter/>
            <a:tailEnd type="triangle"/>
          </a:ln>
        </p:spPr>
        <p:txBody>
          <a:bodyPr lIns="22860" rIns="22860"/>
          <a:lstStyle/>
          <a:p>
            <a:pPr algn="ctr" defTabSz="410765">
              <a:defRPr sz="3200"/>
            </a:pPr>
            <a:endParaRPr sz="1600"/>
          </a:p>
        </p:txBody>
      </p:sp>
      <p:sp>
        <p:nvSpPr>
          <p:cNvPr id="1698" name="Shape 1698"/>
          <p:cNvSpPr/>
          <p:nvPr/>
        </p:nvSpPr>
        <p:spPr>
          <a:xfrm>
            <a:off x="4591050" y="4055850"/>
            <a:ext cx="438151" cy="1801"/>
          </a:xfrm>
          <a:prstGeom prst="line">
            <a:avLst/>
          </a:prstGeom>
          <a:ln w="50800">
            <a:solidFill>
              <a:schemeClr val="accent5"/>
            </a:solidFill>
            <a:prstDash val="sysDash"/>
            <a:miter/>
            <a:tailEnd type="triangle"/>
          </a:ln>
        </p:spPr>
        <p:txBody>
          <a:bodyPr lIns="22860" rIns="22860"/>
          <a:lstStyle/>
          <a:p>
            <a:pPr algn="ctr" defTabSz="410765">
              <a:defRPr sz="3200"/>
            </a:pPr>
            <a:endParaRPr sz="1600"/>
          </a:p>
        </p:txBody>
      </p:sp>
      <p:sp>
        <p:nvSpPr>
          <p:cNvPr id="1699" name="Shape 1699"/>
          <p:cNvSpPr/>
          <p:nvPr/>
        </p:nvSpPr>
        <p:spPr>
          <a:xfrm>
            <a:off x="6953250" y="3351000"/>
            <a:ext cx="438151" cy="1801"/>
          </a:xfrm>
          <a:prstGeom prst="line">
            <a:avLst/>
          </a:prstGeom>
          <a:ln w="50800">
            <a:solidFill>
              <a:schemeClr val="accent5"/>
            </a:solidFill>
            <a:prstDash val="sysDash"/>
            <a:miter/>
            <a:tailEnd type="triangle"/>
          </a:ln>
        </p:spPr>
        <p:txBody>
          <a:bodyPr lIns="22860" rIns="22860"/>
          <a:lstStyle/>
          <a:p>
            <a:pPr algn="ctr" defTabSz="410765">
              <a:defRPr sz="3200"/>
            </a:pPr>
            <a:endParaRPr sz="1600"/>
          </a:p>
        </p:txBody>
      </p:sp>
      <p:sp>
        <p:nvSpPr>
          <p:cNvPr id="1700" name="Shape 1700"/>
          <p:cNvSpPr/>
          <p:nvPr/>
        </p:nvSpPr>
        <p:spPr>
          <a:xfrm>
            <a:off x="9353550" y="3351000"/>
            <a:ext cx="438151" cy="1801"/>
          </a:xfrm>
          <a:prstGeom prst="line">
            <a:avLst/>
          </a:prstGeom>
          <a:ln w="50800">
            <a:solidFill>
              <a:schemeClr val="accent5"/>
            </a:solidFill>
            <a:prstDash val="sysDash"/>
            <a:miter/>
            <a:tailEnd type="triangle"/>
          </a:ln>
        </p:spPr>
        <p:txBody>
          <a:bodyPr lIns="22860" rIns="22860"/>
          <a:lstStyle/>
          <a:p>
            <a:pPr algn="ctr" defTabSz="410765">
              <a:defRPr sz="3200"/>
            </a:pPr>
            <a:endParaRPr sz="1600"/>
          </a:p>
        </p:txBody>
      </p:sp>
      <p:sp>
        <p:nvSpPr>
          <p:cNvPr id="1701" name="Shape 1701"/>
          <p:cNvSpPr/>
          <p:nvPr/>
        </p:nvSpPr>
        <p:spPr>
          <a:xfrm flipV="1">
            <a:off x="2049518" y="2101084"/>
            <a:ext cx="665437" cy="4056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50800">
            <a:solidFill>
              <a:schemeClr val="accent5"/>
            </a:solidFill>
            <a:prstDash val="sysDash"/>
            <a:miter/>
            <a:tailEnd type="triangle"/>
          </a:ln>
        </p:spPr>
        <p:txBody>
          <a:bodyPr lIns="22860" rIns="22860" anchor="ctr"/>
          <a:lstStyle/>
          <a:p>
            <a:pPr algn="ctr" defTabSz="410765">
              <a:defRPr sz="3200"/>
            </a:pPr>
            <a:endParaRPr sz="1600"/>
          </a:p>
        </p:txBody>
      </p:sp>
      <p:sp>
        <p:nvSpPr>
          <p:cNvPr id="1702" name="Shape 1702"/>
          <p:cNvSpPr/>
          <p:nvPr/>
        </p:nvSpPr>
        <p:spPr>
          <a:xfrm>
            <a:off x="2081049" y="3531476"/>
            <a:ext cx="647044" cy="5176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50800">
            <a:solidFill>
              <a:schemeClr val="accent5"/>
            </a:solidFill>
            <a:prstDash val="sysDash"/>
            <a:miter/>
            <a:tailEnd type="triangle"/>
          </a:ln>
        </p:spPr>
        <p:txBody>
          <a:bodyPr lIns="22860" rIns="22860" anchor="ctr"/>
          <a:lstStyle/>
          <a:p>
            <a:pPr algn="ctr" defTabSz="410765">
              <a:defRPr sz="3200"/>
            </a:pPr>
            <a:endParaRPr sz="1600"/>
          </a:p>
        </p:txBody>
      </p:sp>
      <p:sp>
        <p:nvSpPr>
          <p:cNvPr id="1703" name="Shape 1703" descr="圆角矩形 8"/>
          <p:cNvSpPr/>
          <p:nvPr/>
        </p:nvSpPr>
        <p:spPr>
          <a:xfrm>
            <a:off x="2728676" y="1746697"/>
            <a:ext cx="1049707" cy="56425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4000" b="0">
                <a:solidFill>
                  <a:schemeClr val="accent5"/>
                </a:solidFill>
              </a:defRPr>
            </a:lvl1pPr>
          </a:lstStyle>
          <a:p>
            <a:r>
              <a:rPr sz="2000"/>
              <a:t>资产</a:t>
            </a:r>
          </a:p>
        </p:txBody>
      </p:sp>
      <p:sp>
        <p:nvSpPr>
          <p:cNvPr id="1704" name="Shape 1704" descr="圆角矩形 8"/>
          <p:cNvSpPr/>
          <p:nvPr/>
        </p:nvSpPr>
        <p:spPr>
          <a:xfrm>
            <a:off x="2882743" y="4070797"/>
            <a:ext cx="870139" cy="56425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defTabSz="1778000">
              <a:lnSpc>
                <a:spcPct val="90000"/>
              </a:lnSpc>
              <a:spcBef>
                <a:spcPts val="1600"/>
              </a:spcBef>
              <a:defRPr sz="4000" b="0">
                <a:solidFill>
                  <a:schemeClr val="accent5"/>
                </a:solidFill>
              </a:defRPr>
            </a:lvl1pPr>
          </a:lstStyle>
          <a:p>
            <a:r>
              <a:rPr sz="2000"/>
              <a:t>因子</a:t>
            </a:r>
          </a:p>
        </p:txBody>
      </p:sp>
      <p:sp>
        <p:nvSpPr>
          <p:cNvPr id="1705" name="Shape 1705" descr="圆角矩形 8"/>
          <p:cNvSpPr/>
          <p:nvPr/>
        </p:nvSpPr>
        <p:spPr>
          <a:xfrm>
            <a:off x="5502384" y="2899222"/>
            <a:ext cx="1673117" cy="56425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4000" b="0">
                <a:solidFill>
                  <a:schemeClr val="accent5"/>
                </a:solidFill>
              </a:defRPr>
            </a:lvl1pPr>
          </a:lstStyle>
          <a:p>
            <a:r>
              <a:rPr sz="2000"/>
              <a:t>评价推荐</a:t>
            </a:r>
          </a:p>
        </p:txBody>
      </p:sp>
      <p:sp>
        <p:nvSpPr>
          <p:cNvPr id="1706" name="Shape 1706" descr="圆角矩形 8"/>
          <p:cNvSpPr/>
          <p:nvPr/>
        </p:nvSpPr>
        <p:spPr>
          <a:xfrm>
            <a:off x="7095357" y="2894073"/>
            <a:ext cx="1776050" cy="841256"/>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p>
            <a:pPr lvl="2" defTabSz="889000">
              <a:lnSpc>
                <a:spcPct val="90000"/>
              </a:lnSpc>
              <a:spcBef>
                <a:spcPts val="800"/>
              </a:spcBef>
              <a:defRPr sz="4000" b="0">
                <a:solidFill>
                  <a:schemeClr val="accent5"/>
                </a:solidFill>
              </a:defRPr>
            </a:pPr>
            <a:r>
              <a:rPr sz="2000"/>
              <a:t>分散化</a:t>
            </a:r>
          </a:p>
        </p:txBody>
      </p:sp>
    </p:spTree>
    <p:extLst>
      <p:ext uri="{BB962C8B-B14F-4D97-AF65-F5344CB8AC3E}">
        <p14:creationId xmlns:p14="http://schemas.microsoft.com/office/powerpoint/2010/main" val="205242131"/>
      </p:ext>
    </p:extLst>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Shape 1708" descr="对角圆角矩形 1"/>
          <p:cNvSpPr/>
          <p:nvPr/>
        </p:nvSpPr>
        <p:spPr>
          <a:xfrm>
            <a:off x="381000" y="2609850"/>
            <a:ext cx="1695450" cy="819150"/>
          </a:xfrm>
          <a:custGeom>
            <a:avLst/>
            <a:gdLst/>
            <a:ahLst/>
            <a:cxnLst>
              <a:cxn ang="0">
                <a:pos x="wd2" y="hd2"/>
              </a:cxn>
              <a:cxn ang="5400000">
                <a:pos x="wd2" y="hd2"/>
              </a:cxn>
              <a:cxn ang="10800000">
                <a:pos x="wd2" y="hd2"/>
              </a:cxn>
              <a:cxn ang="16200000">
                <a:pos x="wd2" y="hd2"/>
              </a:cxn>
            </a:cxnLst>
            <a:rect l="0" t="0" r="r" b="b"/>
            <a:pathLst>
              <a:path w="21600" h="21600" extrusionOk="0">
                <a:moveTo>
                  <a:pt x="1739" y="0"/>
                </a:moveTo>
                <a:lnTo>
                  <a:pt x="21600" y="0"/>
                </a:lnTo>
                <a:lnTo>
                  <a:pt x="21600" y="18000"/>
                </a:lnTo>
                <a:cubicBezTo>
                  <a:pt x="21600" y="19988"/>
                  <a:pt x="20821" y="21600"/>
                  <a:pt x="19861" y="21600"/>
                </a:cubicBezTo>
                <a:lnTo>
                  <a:pt x="0" y="21600"/>
                </a:lnTo>
                <a:lnTo>
                  <a:pt x="0" y="3600"/>
                </a:lnTo>
                <a:cubicBezTo>
                  <a:pt x="0" y="1612"/>
                  <a:pt x="779" y="0"/>
                  <a:pt x="1739" y="0"/>
                </a:cubicBezTo>
                <a:close/>
              </a:path>
            </a:pathLst>
          </a:custGeom>
          <a:ln w="57150">
            <a:solidFill>
              <a:schemeClr val="accent5"/>
            </a:solidFill>
            <a:miter/>
          </a:ln>
        </p:spPr>
        <p:txBody>
          <a:bodyPr lIns="35718" tIns="35718" rIns="35718" bIns="35718" anchor="ctr"/>
          <a:lstStyle/>
          <a:p>
            <a:pPr algn="ctr" defTabSz="410765">
              <a:defRPr sz="3200"/>
            </a:pPr>
            <a:endParaRPr sz="1600"/>
          </a:p>
        </p:txBody>
      </p:sp>
      <p:sp>
        <p:nvSpPr>
          <p:cNvPr id="1709" name="Shape 1709" descr="对角圆角矩形 6"/>
          <p:cNvSpPr/>
          <p:nvPr/>
        </p:nvSpPr>
        <p:spPr>
          <a:xfrm>
            <a:off x="2762250" y="1009650"/>
            <a:ext cx="1695450" cy="19621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18489"/>
                </a:lnTo>
                <a:cubicBezTo>
                  <a:pt x="21600" y="20207"/>
                  <a:pt x="19988" y="21600"/>
                  <a:pt x="18000" y="21600"/>
                </a:cubicBezTo>
                <a:lnTo>
                  <a:pt x="0" y="21600"/>
                </a:lnTo>
                <a:lnTo>
                  <a:pt x="0" y="3111"/>
                </a:lnTo>
                <a:cubicBezTo>
                  <a:pt x="0" y="1393"/>
                  <a:pt x="1612" y="0"/>
                  <a:pt x="3600" y="0"/>
                </a:cubicBezTo>
                <a:close/>
              </a:path>
            </a:pathLst>
          </a:custGeom>
          <a:ln w="57150">
            <a:solidFill>
              <a:schemeClr val="accent5"/>
            </a:solidFill>
            <a:miter/>
          </a:ln>
        </p:spPr>
        <p:txBody>
          <a:bodyPr lIns="35718" tIns="35718" rIns="35718" bIns="35718" anchor="ctr"/>
          <a:lstStyle/>
          <a:p>
            <a:pPr algn="ctr" defTabSz="410765">
              <a:defRPr sz="3200"/>
            </a:pPr>
            <a:endParaRPr sz="1600"/>
          </a:p>
        </p:txBody>
      </p:sp>
      <p:sp>
        <p:nvSpPr>
          <p:cNvPr id="1710" name="Shape 1710" descr="流程图: 可选过程 8"/>
          <p:cNvSpPr/>
          <p:nvPr/>
        </p:nvSpPr>
        <p:spPr>
          <a:xfrm>
            <a:off x="2857500" y="1885950"/>
            <a:ext cx="1447800" cy="7620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848" y="0"/>
                  <a:pt x="1895" y="0"/>
                </a:cubicBezTo>
                <a:lnTo>
                  <a:pt x="19705" y="0"/>
                </a:lnTo>
                <a:cubicBezTo>
                  <a:pt x="20752" y="0"/>
                  <a:pt x="21600" y="1612"/>
                  <a:pt x="21600" y="3600"/>
                </a:cubicBezTo>
                <a:lnTo>
                  <a:pt x="21600" y="18000"/>
                </a:lnTo>
                <a:cubicBezTo>
                  <a:pt x="21600" y="19988"/>
                  <a:pt x="20752" y="21600"/>
                  <a:pt x="19705" y="21600"/>
                </a:cubicBezTo>
                <a:lnTo>
                  <a:pt x="1895" y="21600"/>
                </a:lnTo>
                <a:cubicBezTo>
                  <a:pt x="848" y="21600"/>
                  <a:pt x="0" y="19988"/>
                  <a:pt x="0" y="18000"/>
                </a:cubicBezTo>
                <a:close/>
              </a:path>
            </a:pathLst>
          </a:cu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11" name="Shape 1711" descr="对角圆角矩形 11"/>
          <p:cNvSpPr/>
          <p:nvPr/>
        </p:nvSpPr>
        <p:spPr>
          <a:xfrm>
            <a:off x="5162550" y="1123950"/>
            <a:ext cx="1733550" cy="403860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0055"/>
                </a:lnTo>
                <a:cubicBezTo>
                  <a:pt x="21600" y="20908"/>
                  <a:pt x="19988" y="21600"/>
                  <a:pt x="18000" y="21600"/>
                </a:cubicBezTo>
                <a:lnTo>
                  <a:pt x="0" y="21600"/>
                </a:lnTo>
                <a:lnTo>
                  <a:pt x="0" y="1545"/>
                </a:lnTo>
                <a:cubicBezTo>
                  <a:pt x="0" y="692"/>
                  <a:pt x="1612" y="0"/>
                  <a:pt x="3600" y="0"/>
                </a:cubicBezTo>
                <a:close/>
              </a:path>
            </a:pathLst>
          </a:custGeom>
          <a:ln w="57150">
            <a:solidFill>
              <a:schemeClr val="accent5"/>
            </a:solidFill>
            <a:miter/>
          </a:ln>
        </p:spPr>
        <p:txBody>
          <a:bodyPr lIns="35718" tIns="35718" rIns="35718" bIns="35718" anchor="ctr"/>
          <a:lstStyle/>
          <a:p>
            <a:pPr algn="ctr" defTabSz="410765">
              <a:defRPr sz="3200"/>
            </a:pPr>
            <a:endParaRPr sz="1600"/>
          </a:p>
        </p:txBody>
      </p:sp>
      <p:sp>
        <p:nvSpPr>
          <p:cNvPr id="1712" name="Shape 1712" descr="圆角矩形 13"/>
          <p:cNvSpPr/>
          <p:nvPr/>
        </p:nvSpPr>
        <p:spPr>
          <a:xfrm>
            <a:off x="5257800" y="1943100"/>
            <a:ext cx="1485900" cy="693420"/>
          </a:xfrm>
          <a:prstGeom prst="roundRect">
            <a:avLst>
              <a:gd name="adj" fmla="val 15110"/>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13" name="Shape 1713" descr="对角圆角矩形 17"/>
          <p:cNvSpPr/>
          <p:nvPr/>
        </p:nvSpPr>
        <p:spPr>
          <a:xfrm>
            <a:off x="7524750" y="476250"/>
            <a:ext cx="1695450" cy="60007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20583"/>
                </a:lnTo>
                <a:cubicBezTo>
                  <a:pt x="21600" y="21145"/>
                  <a:pt x="19988" y="21600"/>
                  <a:pt x="18000" y="21600"/>
                </a:cubicBezTo>
                <a:lnTo>
                  <a:pt x="0" y="21600"/>
                </a:lnTo>
                <a:lnTo>
                  <a:pt x="0" y="1017"/>
                </a:lnTo>
                <a:cubicBezTo>
                  <a:pt x="0" y="455"/>
                  <a:pt x="1612" y="0"/>
                  <a:pt x="3600" y="0"/>
                </a:cubicBezTo>
                <a:close/>
              </a:path>
            </a:pathLst>
          </a:custGeom>
          <a:ln w="57150">
            <a:solidFill>
              <a:schemeClr val="accent5"/>
            </a:solidFill>
            <a:miter/>
          </a:ln>
        </p:spPr>
        <p:txBody>
          <a:bodyPr lIns="35718" tIns="35718" rIns="35718" bIns="35718" anchor="ctr"/>
          <a:lstStyle/>
          <a:p>
            <a:pPr algn="ctr" defTabSz="410765">
              <a:defRPr sz="3200"/>
            </a:pPr>
            <a:endParaRPr sz="1600"/>
          </a:p>
        </p:txBody>
      </p:sp>
      <p:sp>
        <p:nvSpPr>
          <p:cNvPr id="1714" name="Shape 1714" descr="圆角矩形 19"/>
          <p:cNvSpPr/>
          <p:nvPr/>
        </p:nvSpPr>
        <p:spPr>
          <a:xfrm>
            <a:off x="7734300" y="1314450"/>
            <a:ext cx="1295400" cy="438150"/>
          </a:xfrm>
          <a:prstGeom prst="roundRect">
            <a:avLst>
              <a:gd name="adj" fmla="val 16667"/>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15" name="Shape 1715" descr="圆角矩形 20"/>
          <p:cNvSpPr/>
          <p:nvPr/>
        </p:nvSpPr>
        <p:spPr>
          <a:xfrm>
            <a:off x="7734300" y="2647950"/>
            <a:ext cx="1333500" cy="495300"/>
          </a:xfrm>
          <a:prstGeom prst="roundRect">
            <a:avLst>
              <a:gd name="adj" fmla="val 16667"/>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16" name="Shape 1716" descr="圆角矩形 21"/>
          <p:cNvSpPr/>
          <p:nvPr/>
        </p:nvSpPr>
        <p:spPr>
          <a:xfrm>
            <a:off x="7734300" y="1943100"/>
            <a:ext cx="1333500" cy="476250"/>
          </a:xfrm>
          <a:prstGeom prst="roundRect">
            <a:avLst>
              <a:gd name="adj" fmla="val 16667"/>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17" name="Shape 1717" descr="圆角矩形 22"/>
          <p:cNvSpPr/>
          <p:nvPr/>
        </p:nvSpPr>
        <p:spPr>
          <a:xfrm>
            <a:off x="7734300" y="3409950"/>
            <a:ext cx="1314450" cy="438150"/>
          </a:xfrm>
          <a:prstGeom prst="roundRect">
            <a:avLst>
              <a:gd name="adj" fmla="val 16667"/>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18" name="Shape 1718" descr="对角圆角矩形 26"/>
          <p:cNvSpPr/>
          <p:nvPr/>
        </p:nvSpPr>
        <p:spPr>
          <a:xfrm>
            <a:off x="9963150" y="2857500"/>
            <a:ext cx="1543050" cy="876300"/>
          </a:xfrm>
          <a:custGeom>
            <a:avLst/>
            <a:gdLst/>
            <a:ahLst/>
            <a:cxnLst>
              <a:cxn ang="0">
                <a:pos x="wd2" y="hd2"/>
              </a:cxn>
              <a:cxn ang="5400000">
                <a:pos x="wd2" y="hd2"/>
              </a:cxn>
              <a:cxn ang="10800000">
                <a:pos x="wd2" y="hd2"/>
              </a:cxn>
              <a:cxn ang="16200000">
                <a:pos x="wd2" y="hd2"/>
              </a:cxn>
            </a:cxnLst>
            <a:rect l="0" t="0" r="r" b="b"/>
            <a:pathLst>
              <a:path w="21600" h="21600" extrusionOk="0">
                <a:moveTo>
                  <a:pt x="2044" y="0"/>
                </a:moveTo>
                <a:lnTo>
                  <a:pt x="21600" y="0"/>
                </a:lnTo>
                <a:lnTo>
                  <a:pt x="21600" y="18000"/>
                </a:lnTo>
                <a:cubicBezTo>
                  <a:pt x="21600" y="19988"/>
                  <a:pt x="20685" y="21600"/>
                  <a:pt x="19556" y="21600"/>
                </a:cubicBezTo>
                <a:lnTo>
                  <a:pt x="0" y="21600"/>
                </a:lnTo>
                <a:lnTo>
                  <a:pt x="0" y="3600"/>
                </a:lnTo>
                <a:cubicBezTo>
                  <a:pt x="0" y="1612"/>
                  <a:pt x="915" y="0"/>
                  <a:pt x="2044" y="0"/>
                </a:cubicBezTo>
                <a:close/>
              </a:path>
            </a:pathLst>
          </a:custGeom>
          <a:ln w="57150">
            <a:solidFill>
              <a:schemeClr val="accent5"/>
            </a:solidFill>
            <a:miter/>
          </a:ln>
        </p:spPr>
        <p:txBody>
          <a:bodyPr lIns="35718" tIns="35718" rIns="35718" bIns="35718" anchor="ctr"/>
          <a:lstStyle/>
          <a:p>
            <a:pPr algn="ctr" defTabSz="410765">
              <a:defRPr sz="3200"/>
            </a:pPr>
            <a:endParaRPr sz="1600"/>
          </a:p>
        </p:txBody>
      </p:sp>
      <p:sp>
        <p:nvSpPr>
          <p:cNvPr id="1719" name="Shape 1719" descr="对角圆角矩形 32"/>
          <p:cNvSpPr/>
          <p:nvPr/>
        </p:nvSpPr>
        <p:spPr>
          <a:xfrm>
            <a:off x="2800350" y="3352800"/>
            <a:ext cx="1695450" cy="18859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18364"/>
                </a:lnTo>
                <a:cubicBezTo>
                  <a:pt x="21600" y="20151"/>
                  <a:pt x="19988" y="21600"/>
                  <a:pt x="18000" y="21600"/>
                </a:cubicBezTo>
                <a:lnTo>
                  <a:pt x="0" y="21600"/>
                </a:lnTo>
                <a:lnTo>
                  <a:pt x="0" y="3236"/>
                </a:lnTo>
                <a:cubicBezTo>
                  <a:pt x="0" y="1449"/>
                  <a:pt x="1612" y="0"/>
                  <a:pt x="3600" y="0"/>
                </a:cubicBezTo>
                <a:close/>
              </a:path>
            </a:pathLst>
          </a:custGeom>
          <a:ln w="57150">
            <a:solidFill>
              <a:schemeClr val="accent5"/>
            </a:solidFill>
            <a:miter/>
          </a:ln>
        </p:spPr>
        <p:txBody>
          <a:bodyPr lIns="35718" tIns="35718" rIns="35718" bIns="35718" anchor="ctr"/>
          <a:lstStyle/>
          <a:p>
            <a:pPr algn="ctr" defTabSz="410765">
              <a:defRPr sz="3200"/>
            </a:pPr>
            <a:endParaRPr sz="1600"/>
          </a:p>
        </p:txBody>
      </p:sp>
      <p:sp>
        <p:nvSpPr>
          <p:cNvPr id="1720" name="Shape 1720" descr="圆角矩形 34"/>
          <p:cNvSpPr/>
          <p:nvPr/>
        </p:nvSpPr>
        <p:spPr>
          <a:xfrm>
            <a:off x="2952750" y="4152900"/>
            <a:ext cx="1314450" cy="647700"/>
          </a:xfrm>
          <a:prstGeom prst="roundRect">
            <a:avLst>
              <a:gd name="adj" fmla="val 16667"/>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21" name="Shape 1721" descr="直接箭头连接符 40"/>
          <p:cNvSpPr/>
          <p:nvPr/>
        </p:nvSpPr>
        <p:spPr>
          <a:xfrm>
            <a:off x="4591050" y="2322300"/>
            <a:ext cx="438151" cy="1801"/>
          </a:xfrm>
          <a:prstGeom prst="line">
            <a:avLst/>
          </a:prstGeom>
          <a:ln w="25400">
            <a:solidFill>
              <a:schemeClr val="accent5"/>
            </a:solidFill>
            <a:prstDash val="sysDash"/>
            <a:miter/>
            <a:tailEnd type="triangle"/>
          </a:ln>
        </p:spPr>
        <p:txBody>
          <a:bodyPr lIns="22859" tIns="22859" rIns="22859" bIns="22859"/>
          <a:lstStyle/>
          <a:p>
            <a:pPr algn="ctr" defTabSz="410765">
              <a:defRPr sz="3200" b="0">
                <a:solidFill>
                  <a:srgbClr val="FFFFFF"/>
                </a:solidFill>
                <a:latin typeface="Helvetica Neue Medium"/>
                <a:ea typeface="Helvetica Neue Medium"/>
                <a:cs typeface="Helvetica Neue Medium"/>
                <a:sym typeface="Helvetica Neue Medium"/>
              </a:defRPr>
            </a:pPr>
            <a:endParaRPr sz="1600"/>
          </a:p>
        </p:txBody>
      </p:sp>
      <p:sp>
        <p:nvSpPr>
          <p:cNvPr id="1722" name="Shape 1722" descr="直接箭头连接符 41"/>
          <p:cNvSpPr/>
          <p:nvPr/>
        </p:nvSpPr>
        <p:spPr>
          <a:xfrm>
            <a:off x="4591050" y="4055850"/>
            <a:ext cx="438151" cy="1801"/>
          </a:xfrm>
          <a:prstGeom prst="line">
            <a:avLst/>
          </a:prstGeom>
          <a:ln w="25400">
            <a:solidFill>
              <a:schemeClr val="accent5"/>
            </a:solidFill>
            <a:prstDash val="sysDash"/>
            <a:miter/>
            <a:tailEnd type="triangle"/>
          </a:ln>
        </p:spPr>
        <p:txBody>
          <a:bodyPr lIns="22859" tIns="22859" rIns="22859" bIns="22859"/>
          <a:lstStyle/>
          <a:p>
            <a:pPr algn="ctr" defTabSz="410765">
              <a:defRPr sz="3200" b="0">
                <a:solidFill>
                  <a:srgbClr val="FFFFFF"/>
                </a:solidFill>
                <a:latin typeface="Helvetica Neue Medium"/>
                <a:ea typeface="Helvetica Neue Medium"/>
                <a:cs typeface="Helvetica Neue Medium"/>
                <a:sym typeface="Helvetica Neue Medium"/>
              </a:defRPr>
            </a:pPr>
            <a:endParaRPr sz="1600"/>
          </a:p>
        </p:txBody>
      </p:sp>
      <p:sp>
        <p:nvSpPr>
          <p:cNvPr id="1723" name="Shape 1723" descr="直接箭头连接符 42"/>
          <p:cNvSpPr/>
          <p:nvPr/>
        </p:nvSpPr>
        <p:spPr>
          <a:xfrm>
            <a:off x="6953250" y="3351000"/>
            <a:ext cx="438151" cy="1801"/>
          </a:xfrm>
          <a:prstGeom prst="line">
            <a:avLst/>
          </a:prstGeom>
          <a:ln w="25400">
            <a:solidFill>
              <a:schemeClr val="accent5"/>
            </a:solidFill>
            <a:prstDash val="sysDash"/>
            <a:miter/>
            <a:tailEnd type="triangle"/>
          </a:ln>
        </p:spPr>
        <p:txBody>
          <a:bodyPr lIns="22859" tIns="22859" rIns="22859" bIns="22859"/>
          <a:lstStyle/>
          <a:p>
            <a:pPr algn="ctr" defTabSz="410765">
              <a:defRPr sz="3200" b="0">
                <a:solidFill>
                  <a:srgbClr val="FFFFFF"/>
                </a:solidFill>
                <a:latin typeface="Helvetica Neue Medium"/>
                <a:ea typeface="Helvetica Neue Medium"/>
                <a:cs typeface="Helvetica Neue Medium"/>
                <a:sym typeface="Helvetica Neue Medium"/>
              </a:defRPr>
            </a:pPr>
            <a:endParaRPr sz="1600"/>
          </a:p>
        </p:txBody>
      </p:sp>
      <p:sp>
        <p:nvSpPr>
          <p:cNvPr id="1724" name="Shape 1724" descr="直接箭头连接符 43"/>
          <p:cNvSpPr/>
          <p:nvPr/>
        </p:nvSpPr>
        <p:spPr>
          <a:xfrm>
            <a:off x="9353550" y="3351000"/>
            <a:ext cx="438151" cy="1801"/>
          </a:xfrm>
          <a:prstGeom prst="line">
            <a:avLst/>
          </a:prstGeom>
          <a:ln w="25400">
            <a:solidFill>
              <a:schemeClr val="accent5"/>
            </a:solidFill>
            <a:prstDash val="sysDash"/>
            <a:miter/>
            <a:tailEnd type="triangle"/>
          </a:ln>
        </p:spPr>
        <p:txBody>
          <a:bodyPr lIns="22859" tIns="22859" rIns="22859" bIns="22859"/>
          <a:lstStyle/>
          <a:p>
            <a:pPr algn="ctr" defTabSz="410765">
              <a:defRPr sz="3200" b="0">
                <a:solidFill>
                  <a:srgbClr val="FFFFFF"/>
                </a:solidFill>
                <a:latin typeface="Helvetica Neue Medium"/>
                <a:ea typeface="Helvetica Neue Medium"/>
                <a:cs typeface="Helvetica Neue Medium"/>
                <a:sym typeface="Helvetica Neue Medium"/>
              </a:defRPr>
            </a:pPr>
            <a:endParaRPr sz="1600"/>
          </a:p>
        </p:txBody>
      </p:sp>
      <p:sp>
        <p:nvSpPr>
          <p:cNvPr id="1725" name="Shape 1725" descr="圆角矩形 44"/>
          <p:cNvSpPr/>
          <p:nvPr/>
        </p:nvSpPr>
        <p:spPr>
          <a:xfrm>
            <a:off x="5257800" y="2933700"/>
            <a:ext cx="1485900" cy="705702"/>
          </a:xfrm>
          <a:prstGeom prst="roundRect">
            <a:avLst>
              <a:gd name="adj" fmla="val 14847"/>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26" name="Shape 1726" descr="圆角矩形 45"/>
          <p:cNvSpPr/>
          <p:nvPr/>
        </p:nvSpPr>
        <p:spPr>
          <a:xfrm>
            <a:off x="5257800" y="3981450"/>
            <a:ext cx="1485900" cy="762000"/>
          </a:xfrm>
          <a:prstGeom prst="roundRect">
            <a:avLst>
              <a:gd name="adj" fmla="val 13750"/>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27" name="Shape 1727" descr="圆角矩形 46"/>
          <p:cNvSpPr/>
          <p:nvPr/>
        </p:nvSpPr>
        <p:spPr>
          <a:xfrm>
            <a:off x="7715250" y="4057650"/>
            <a:ext cx="1314450" cy="438150"/>
          </a:xfrm>
          <a:prstGeom prst="roundRect">
            <a:avLst>
              <a:gd name="adj" fmla="val 16667"/>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28" name="Shape 1728" descr="圆角矩形 47"/>
          <p:cNvSpPr/>
          <p:nvPr/>
        </p:nvSpPr>
        <p:spPr>
          <a:xfrm>
            <a:off x="7734300" y="4724400"/>
            <a:ext cx="1314450" cy="438150"/>
          </a:xfrm>
          <a:prstGeom prst="roundRect">
            <a:avLst>
              <a:gd name="adj" fmla="val 16667"/>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29" name="Shape 1729" descr="圆角矩形 48"/>
          <p:cNvSpPr/>
          <p:nvPr/>
        </p:nvSpPr>
        <p:spPr>
          <a:xfrm>
            <a:off x="7734300" y="5448300"/>
            <a:ext cx="1314450" cy="438150"/>
          </a:xfrm>
          <a:prstGeom prst="roundRect">
            <a:avLst>
              <a:gd name="adj" fmla="val 16667"/>
            </a:avLst>
          </a:prstGeom>
          <a:solidFill>
            <a:schemeClr val="accent5"/>
          </a:solidFill>
          <a:ln w="19050">
            <a:solidFill>
              <a:srgbClr val="FFFFFF"/>
            </a:solidFill>
            <a:miter/>
          </a:ln>
        </p:spPr>
        <p:txBody>
          <a:bodyPr lIns="35718" tIns="35718" rIns="35718" bIns="35718" anchor="ctr"/>
          <a:lstStyle/>
          <a:p>
            <a:pPr algn="ctr" defTabSz="410765">
              <a:defRPr sz="3200">
                <a:solidFill>
                  <a:srgbClr val="FFFFFF"/>
                </a:solidFill>
              </a:defRPr>
            </a:pPr>
            <a:endParaRPr sz="1600"/>
          </a:p>
        </p:txBody>
      </p:sp>
      <p:sp>
        <p:nvSpPr>
          <p:cNvPr id="1730" name="Shape 1730" descr="TextBox 50"/>
          <p:cNvSpPr/>
          <p:nvPr/>
        </p:nvSpPr>
        <p:spPr>
          <a:xfrm>
            <a:off x="2686050" y="1981200"/>
            <a:ext cx="1924050" cy="584775"/>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p>
            <a:pPr algn="ctr" defTabSz="410765">
              <a:defRPr sz="3200" b="0">
                <a:solidFill>
                  <a:srgbClr val="FFFFFF"/>
                </a:solidFill>
                <a:latin typeface="Helvetica Neue"/>
                <a:ea typeface="Helvetica Neue"/>
                <a:cs typeface="Helvetica Neue"/>
                <a:sym typeface="Helvetica Neue"/>
              </a:defRPr>
            </a:pPr>
            <a:r>
              <a:rPr sz="1600"/>
              <a:t>确定大类</a:t>
            </a:r>
          </a:p>
          <a:p>
            <a:pPr algn="ctr" defTabSz="410765">
              <a:defRPr sz="3200" b="0">
                <a:solidFill>
                  <a:srgbClr val="FFFFFF"/>
                </a:solidFill>
                <a:latin typeface="Helvetica Neue"/>
                <a:ea typeface="Helvetica Neue"/>
                <a:cs typeface="Helvetica Neue"/>
                <a:sym typeface="Helvetica Neue"/>
              </a:defRPr>
            </a:pPr>
            <a:r>
              <a:rPr sz="1600"/>
              <a:t>资产比重</a:t>
            </a:r>
          </a:p>
        </p:txBody>
      </p:sp>
      <p:sp>
        <p:nvSpPr>
          <p:cNvPr id="1731" name="Shape 1731" descr="TextBox 51"/>
          <p:cNvSpPr/>
          <p:nvPr/>
        </p:nvSpPr>
        <p:spPr>
          <a:xfrm>
            <a:off x="2667000" y="4324350"/>
            <a:ext cx="1924050" cy="338554"/>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3200" b="0">
                <a:solidFill>
                  <a:srgbClr val="FFFFFF"/>
                </a:solidFill>
                <a:latin typeface="Helvetica Neue"/>
                <a:ea typeface="Helvetica Neue"/>
                <a:cs typeface="Helvetica Neue"/>
                <a:sym typeface="Helvetica Neue"/>
              </a:defRPr>
            </a:lvl1pPr>
          </a:lstStyle>
          <a:p>
            <a:r>
              <a:rPr sz="1600"/>
              <a:t>选择因子</a:t>
            </a:r>
          </a:p>
        </p:txBody>
      </p:sp>
      <p:sp>
        <p:nvSpPr>
          <p:cNvPr id="1732" name="Shape 1732" descr="TextBox 52"/>
          <p:cNvSpPr/>
          <p:nvPr/>
        </p:nvSpPr>
        <p:spPr>
          <a:xfrm>
            <a:off x="5010150" y="1979195"/>
            <a:ext cx="1924050" cy="584775"/>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p>
            <a:pPr algn="ctr" defTabSz="410765">
              <a:defRPr sz="3200" b="0">
                <a:solidFill>
                  <a:srgbClr val="FFFFFF"/>
                </a:solidFill>
                <a:latin typeface="Helvetica Neue"/>
                <a:ea typeface="Helvetica Neue"/>
                <a:cs typeface="Helvetica Neue"/>
                <a:sym typeface="Helvetica Neue"/>
              </a:defRPr>
            </a:pPr>
            <a:r>
              <a:rPr sz="1600"/>
              <a:t>经典指标</a:t>
            </a:r>
          </a:p>
          <a:p>
            <a:pPr algn="ctr" defTabSz="410765">
              <a:defRPr sz="3200" b="0">
                <a:solidFill>
                  <a:srgbClr val="FFFFFF"/>
                </a:solidFill>
                <a:latin typeface="Helvetica Neue"/>
                <a:ea typeface="Helvetica Neue"/>
                <a:cs typeface="Helvetica Neue"/>
                <a:sym typeface="Helvetica Neue"/>
              </a:defRPr>
            </a:pPr>
            <a:r>
              <a:rPr sz="1600"/>
              <a:t>加权打分</a:t>
            </a:r>
          </a:p>
        </p:txBody>
      </p:sp>
      <p:sp>
        <p:nvSpPr>
          <p:cNvPr id="1733" name="Shape 1733" descr="TextBox 53"/>
          <p:cNvSpPr/>
          <p:nvPr/>
        </p:nvSpPr>
        <p:spPr>
          <a:xfrm>
            <a:off x="4991100" y="2945731"/>
            <a:ext cx="1924050" cy="584775"/>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p>
            <a:pPr algn="ctr" defTabSz="410765">
              <a:defRPr sz="3200" b="0">
                <a:solidFill>
                  <a:srgbClr val="FFFFFF"/>
                </a:solidFill>
                <a:latin typeface="Helvetica Neue"/>
                <a:ea typeface="Helvetica Neue"/>
                <a:cs typeface="Helvetica Neue"/>
                <a:sym typeface="Helvetica Neue"/>
              </a:defRPr>
            </a:pPr>
            <a:r>
              <a:rPr sz="1600"/>
              <a:t>人工智能</a:t>
            </a:r>
          </a:p>
          <a:p>
            <a:pPr algn="ctr" defTabSz="410765">
              <a:defRPr sz="3200" b="0">
                <a:solidFill>
                  <a:srgbClr val="FFFFFF"/>
                </a:solidFill>
                <a:latin typeface="Helvetica Neue"/>
                <a:ea typeface="Helvetica Neue"/>
                <a:cs typeface="Helvetica Neue"/>
                <a:sym typeface="Helvetica Neue"/>
              </a:defRPr>
            </a:pPr>
            <a:r>
              <a:rPr sz="1600"/>
              <a:t>随机森林</a:t>
            </a:r>
          </a:p>
        </p:txBody>
      </p:sp>
      <p:sp>
        <p:nvSpPr>
          <p:cNvPr id="1734" name="Shape 1734" descr="TextBox 54"/>
          <p:cNvSpPr/>
          <p:nvPr/>
        </p:nvSpPr>
        <p:spPr>
          <a:xfrm>
            <a:off x="5067300" y="4022558"/>
            <a:ext cx="1924050" cy="584775"/>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p>
            <a:pPr algn="ctr" defTabSz="410765">
              <a:defRPr sz="3200" b="0">
                <a:solidFill>
                  <a:srgbClr val="FFFFFF"/>
                </a:solidFill>
                <a:latin typeface="Helvetica Neue"/>
                <a:ea typeface="Helvetica Neue"/>
                <a:cs typeface="Helvetica Neue"/>
                <a:sym typeface="Helvetica Neue"/>
              </a:defRPr>
            </a:pPr>
            <a:r>
              <a:rPr sz="1600"/>
              <a:t>社会网络中</a:t>
            </a:r>
          </a:p>
          <a:p>
            <a:pPr algn="ctr" defTabSz="410765">
              <a:defRPr sz="3200" b="0">
                <a:solidFill>
                  <a:srgbClr val="FFFFFF"/>
                </a:solidFill>
                <a:latin typeface="Helvetica Neue"/>
                <a:ea typeface="Helvetica Neue"/>
                <a:cs typeface="Helvetica Neue"/>
                <a:sym typeface="Helvetica Neue"/>
              </a:defRPr>
            </a:pPr>
            <a:r>
              <a:rPr sz="1600"/>
              <a:t>心筛选</a:t>
            </a:r>
          </a:p>
        </p:txBody>
      </p:sp>
      <p:sp>
        <p:nvSpPr>
          <p:cNvPr id="1735" name="Shape 1735" descr="TextBox 55"/>
          <p:cNvSpPr/>
          <p:nvPr/>
        </p:nvSpPr>
        <p:spPr>
          <a:xfrm>
            <a:off x="7474618" y="1374607"/>
            <a:ext cx="1924051" cy="338554"/>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3200" b="0">
                <a:solidFill>
                  <a:srgbClr val="FFFFFF"/>
                </a:solidFill>
                <a:latin typeface="Helvetica Neue"/>
                <a:ea typeface="Helvetica Neue"/>
                <a:cs typeface="Helvetica Neue"/>
                <a:sym typeface="Helvetica Neue"/>
              </a:defRPr>
            </a:lvl1pPr>
          </a:lstStyle>
          <a:p>
            <a:r>
              <a:rPr sz="1600"/>
              <a:t>波动率倒数</a:t>
            </a:r>
          </a:p>
        </p:txBody>
      </p:sp>
      <p:sp>
        <p:nvSpPr>
          <p:cNvPr id="1736" name="Shape 1736" descr="TextBox 56"/>
          <p:cNvSpPr/>
          <p:nvPr/>
        </p:nvSpPr>
        <p:spPr>
          <a:xfrm>
            <a:off x="7424487" y="2034339"/>
            <a:ext cx="1924051" cy="338554"/>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3200" b="0">
                <a:solidFill>
                  <a:srgbClr val="FFFFFF"/>
                </a:solidFill>
                <a:latin typeface="Helvetica Neue"/>
                <a:ea typeface="Helvetica Neue"/>
                <a:cs typeface="Helvetica Neue"/>
                <a:sym typeface="Helvetica Neue"/>
              </a:defRPr>
            </a:lvl1pPr>
          </a:lstStyle>
          <a:p>
            <a:r>
              <a:rPr sz="1600"/>
              <a:t>均值方差</a:t>
            </a:r>
          </a:p>
        </p:txBody>
      </p:sp>
      <p:sp>
        <p:nvSpPr>
          <p:cNvPr id="1737" name="Shape 1737" descr="TextBox 57"/>
          <p:cNvSpPr/>
          <p:nvPr/>
        </p:nvSpPr>
        <p:spPr>
          <a:xfrm>
            <a:off x="7426492" y="2765258"/>
            <a:ext cx="1924051" cy="338554"/>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3200" b="0">
                <a:solidFill>
                  <a:srgbClr val="FFFFFF"/>
                </a:solidFill>
                <a:latin typeface="Helvetica Neue"/>
                <a:ea typeface="Helvetica Neue"/>
                <a:cs typeface="Helvetica Neue"/>
                <a:sym typeface="Helvetica Neue"/>
              </a:defRPr>
            </a:lvl1pPr>
          </a:lstStyle>
          <a:p>
            <a:r>
              <a:rPr sz="1600"/>
              <a:t>风险平价</a:t>
            </a:r>
          </a:p>
        </p:txBody>
      </p:sp>
      <p:sp>
        <p:nvSpPr>
          <p:cNvPr id="1738" name="Shape 1738" descr="TextBox 58"/>
          <p:cNvSpPr/>
          <p:nvPr/>
        </p:nvSpPr>
        <p:spPr>
          <a:xfrm>
            <a:off x="7410450" y="3496176"/>
            <a:ext cx="1924050" cy="338554"/>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3200" b="0">
                <a:solidFill>
                  <a:srgbClr val="FFFFFF"/>
                </a:solidFill>
                <a:latin typeface="Helvetica Neue"/>
                <a:ea typeface="Helvetica Neue"/>
                <a:cs typeface="Helvetica Neue"/>
                <a:sym typeface="Helvetica Neue"/>
              </a:defRPr>
            </a:lvl1pPr>
          </a:lstStyle>
          <a:p>
            <a:r>
              <a:rPr sz="1600"/>
              <a:t>最小方差</a:t>
            </a:r>
          </a:p>
        </p:txBody>
      </p:sp>
      <p:sp>
        <p:nvSpPr>
          <p:cNvPr id="1739" name="Shape 1739" descr="TextBox 59"/>
          <p:cNvSpPr/>
          <p:nvPr/>
        </p:nvSpPr>
        <p:spPr>
          <a:xfrm>
            <a:off x="7410450" y="4143876"/>
            <a:ext cx="1924050" cy="338554"/>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3200" b="0">
                <a:solidFill>
                  <a:srgbClr val="FFFFFF"/>
                </a:solidFill>
                <a:latin typeface="Helvetica Neue"/>
                <a:ea typeface="Helvetica Neue"/>
                <a:cs typeface="Helvetica Neue"/>
                <a:sym typeface="Helvetica Neue"/>
              </a:defRPr>
            </a:lvl1pPr>
          </a:lstStyle>
          <a:p>
            <a:r>
              <a:rPr sz="1600"/>
              <a:t>静态比例</a:t>
            </a:r>
          </a:p>
        </p:txBody>
      </p:sp>
      <p:sp>
        <p:nvSpPr>
          <p:cNvPr id="1740" name="Shape 1740" descr="TextBox 60"/>
          <p:cNvSpPr/>
          <p:nvPr/>
        </p:nvSpPr>
        <p:spPr>
          <a:xfrm>
            <a:off x="7486650" y="4810626"/>
            <a:ext cx="1924050" cy="338554"/>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3200" b="0">
                <a:solidFill>
                  <a:srgbClr val="FFFFFF"/>
                </a:solidFill>
                <a:latin typeface="Helvetica Neue"/>
                <a:ea typeface="Helvetica Neue"/>
                <a:cs typeface="Helvetica Neue"/>
                <a:sym typeface="Helvetica Neue"/>
              </a:defRPr>
            </a:lvl1pPr>
          </a:lstStyle>
          <a:p>
            <a:r>
              <a:rPr sz="1600"/>
              <a:t>最大分散化</a:t>
            </a:r>
          </a:p>
        </p:txBody>
      </p:sp>
      <p:sp>
        <p:nvSpPr>
          <p:cNvPr id="1741" name="Shape 1741" descr="TextBox 61"/>
          <p:cNvSpPr/>
          <p:nvPr/>
        </p:nvSpPr>
        <p:spPr>
          <a:xfrm>
            <a:off x="7448550" y="5527508"/>
            <a:ext cx="1924050" cy="338554"/>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3200" b="0">
                <a:solidFill>
                  <a:srgbClr val="FFFFFF"/>
                </a:solidFill>
                <a:latin typeface="Helvetica Neue"/>
                <a:ea typeface="Helvetica Neue"/>
                <a:cs typeface="Helvetica Neue"/>
                <a:sym typeface="Helvetica Neue"/>
              </a:defRPr>
            </a:lvl1pPr>
          </a:lstStyle>
          <a:p>
            <a:r>
              <a:rPr sz="1600"/>
              <a:t>自定义优化</a:t>
            </a:r>
          </a:p>
        </p:txBody>
      </p:sp>
      <p:sp>
        <p:nvSpPr>
          <p:cNvPr id="1742" name="Shape 1742" descr="形状 63"/>
          <p:cNvSpPr/>
          <p:nvPr/>
        </p:nvSpPr>
        <p:spPr>
          <a:xfrm flipV="1">
            <a:off x="2049518" y="2101084"/>
            <a:ext cx="665437" cy="4056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5400">
            <a:solidFill>
              <a:schemeClr val="accent5"/>
            </a:solidFill>
            <a:prstDash val="sysDash"/>
            <a:miter/>
            <a:tailEnd type="triangle"/>
          </a:ln>
        </p:spPr>
        <p:txBody>
          <a:bodyPr lIns="35718" tIns="35718" rIns="35718" bIns="35718" anchor="ctr"/>
          <a:lstStyle/>
          <a:p>
            <a:pPr algn="ctr" defTabSz="410765">
              <a:defRPr sz="3200" b="0">
                <a:latin typeface="Helvetica Neue Medium"/>
                <a:ea typeface="Helvetica Neue Medium"/>
                <a:cs typeface="Helvetica Neue Medium"/>
                <a:sym typeface="Helvetica Neue Medium"/>
              </a:defRPr>
            </a:pPr>
            <a:endParaRPr sz="1600"/>
          </a:p>
        </p:txBody>
      </p:sp>
      <p:sp>
        <p:nvSpPr>
          <p:cNvPr id="1743" name="Shape 1743" descr="形状 73"/>
          <p:cNvSpPr/>
          <p:nvPr/>
        </p:nvSpPr>
        <p:spPr>
          <a:xfrm>
            <a:off x="2081049" y="3531476"/>
            <a:ext cx="647044" cy="5176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5400">
            <a:solidFill>
              <a:schemeClr val="accent5"/>
            </a:solidFill>
            <a:prstDash val="sysDash"/>
            <a:miter/>
            <a:tailEnd type="triangle"/>
          </a:ln>
        </p:spPr>
        <p:txBody>
          <a:bodyPr lIns="35718" tIns="35718" rIns="35718" bIns="35718" anchor="ctr"/>
          <a:lstStyle/>
          <a:p>
            <a:pPr algn="ctr" defTabSz="410765">
              <a:defRPr sz="3200" b="0">
                <a:latin typeface="Helvetica Neue Medium"/>
                <a:ea typeface="Helvetica Neue Medium"/>
                <a:cs typeface="Helvetica Neue Medium"/>
                <a:sym typeface="Helvetica Neue Medium"/>
              </a:defRPr>
            </a:pPr>
            <a:endParaRPr sz="1600"/>
          </a:p>
        </p:txBody>
      </p:sp>
      <p:sp>
        <p:nvSpPr>
          <p:cNvPr id="1744" name="Shape 1744"/>
          <p:cNvSpPr/>
          <p:nvPr/>
        </p:nvSpPr>
        <p:spPr>
          <a:xfrm>
            <a:off x="3189142" y="1311275"/>
            <a:ext cx="1120921"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r" defTabSz="821530">
              <a:defRPr sz="4000" b="0">
                <a:solidFill>
                  <a:schemeClr val="accent5"/>
                </a:solidFill>
                <a:latin typeface="Microsoft YaHei"/>
                <a:ea typeface="Microsoft YaHei"/>
                <a:cs typeface="Microsoft YaHei"/>
                <a:sym typeface="Microsoft YaHei"/>
              </a:defRPr>
            </a:lvl1pPr>
          </a:lstStyle>
          <a:p>
            <a:r>
              <a:rPr sz="2000"/>
              <a:t>间分散</a:t>
            </a:r>
          </a:p>
        </p:txBody>
      </p:sp>
      <p:sp>
        <p:nvSpPr>
          <p:cNvPr id="1745" name="Shape 1745" descr="圆角矩形 8"/>
          <p:cNvSpPr/>
          <p:nvPr/>
        </p:nvSpPr>
        <p:spPr>
          <a:xfrm>
            <a:off x="2728604" y="1232982"/>
            <a:ext cx="1049706" cy="56425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4000" b="0">
                <a:solidFill>
                  <a:schemeClr val="accent5"/>
                </a:solidFill>
              </a:defRPr>
            </a:lvl1pPr>
          </a:lstStyle>
          <a:p>
            <a:r>
              <a:rPr sz="2000"/>
              <a:t>资产</a:t>
            </a:r>
          </a:p>
        </p:txBody>
      </p:sp>
      <p:sp>
        <p:nvSpPr>
          <p:cNvPr id="1746" name="Shape 1746"/>
          <p:cNvSpPr/>
          <p:nvPr/>
        </p:nvSpPr>
        <p:spPr>
          <a:xfrm>
            <a:off x="3180526" y="3593666"/>
            <a:ext cx="1120921"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r" defTabSz="821530">
              <a:defRPr sz="4000" b="0">
                <a:solidFill>
                  <a:schemeClr val="accent5"/>
                </a:solidFill>
                <a:latin typeface="Microsoft YaHei"/>
                <a:ea typeface="Microsoft YaHei"/>
                <a:cs typeface="Microsoft YaHei"/>
                <a:sym typeface="Microsoft YaHei"/>
              </a:defRPr>
            </a:lvl1pPr>
          </a:lstStyle>
          <a:p>
            <a:r>
              <a:rPr sz="2000"/>
              <a:t>间分散</a:t>
            </a:r>
          </a:p>
        </p:txBody>
      </p:sp>
      <p:sp>
        <p:nvSpPr>
          <p:cNvPr id="1747" name="Shape 1747" descr="圆角矩形 8"/>
          <p:cNvSpPr/>
          <p:nvPr/>
        </p:nvSpPr>
        <p:spPr>
          <a:xfrm>
            <a:off x="2861354" y="3521722"/>
            <a:ext cx="870139" cy="56425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defTabSz="1778000">
              <a:lnSpc>
                <a:spcPct val="90000"/>
              </a:lnSpc>
              <a:spcBef>
                <a:spcPts val="1600"/>
              </a:spcBef>
              <a:defRPr sz="4000" b="0">
                <a:solidFill>
                  <a:schemeClr val="accent5"/>
                </a:solidFill>
              </a:defRPr>
            </a:lvl1pPr>
          </a:lstStyle>
          <a:p>
            <a:r>
              <a:rPr sz="2000"/>
              <a:t>因子</a:t>
            </a:r>
          </a:p>
        </p:txBody>
      </p:sp>
      <p:sp>
        <p:nvSpPr>
          <p:cNvPr id="1748" name="Shape 1748"/>
          <p:cNvSpPr/>
          <p:nvPr/>
        </p:nvSpPr>
        <p:spPr>
          <a:xfrm>
            <a:off x="5301223" y="1336507"/>
            <a:ext cx="731265"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defTabSz="821530">
              <a:defRPr sz="4000" b="0">
                <a:solidFill>
                  <a:schemeClr val="accent5"/>
                </a:solidFill>
                <a:latin typeface="Helvetica Neue"/>
                <a:ea typeface="Helvetica Neue"/>
                <a:cs typeface="Helvetica Neue"/>
                <a:sym typeface="Helvetica Neue"/>
              </a:defRPr>
            </a:lvl1pPr>
          </a:lstStyle>
          <a:p>
            <a:r>
              <a:rPr sz="2000"/>
              <a:t>基金</a:t>
            </a:r>
          </a:p>
        </p:txBody>
      </p:sp>
      <p:sp>
        <p:nvSpPr>
          <p:cNvPr id="1749" name="Shape 1749" descr="圆角矩形 8"/>
          <p:cNvSpPr/>
          <p:nvPr/>
        </p:nvSpPr>
        <p:spPr>
          <a:xfrm>
            <a:off x="5516971" y="1258214"/>
            <a:ext cx="1673117" cy="564257"/>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lvl1pPr algn="ctr" defTabSz="1778000">
              <a:lnSpc>
                <a:spcPct val="90000"/>
              </a:lnSpc>
              <a:spcBef>
                <a:spcPts val="1600"/>
              </a:spcBef>
              <a:defRPr sz="4000" b="0">
                <a:solidFill>
                  <a:schemeClr val="accent5"/>
                </a:solidFill>
              </a:defRPr>
            </a:lvl1pPr>
          </a:lstStyle>
          <a:p>
            <a:r>
              <a:rPr sz="2000"/>
              <a:t>评价推荐</a:t>
            </a:r>
          </a:p>
        </p:txBody>
      </p:sp>
      <p:sp>
        <p:nvSpPr>
          <p:cNvPr id="1750" name="Shape 1750"/>
          <p:cNvSpPr/>
          <p:nvPr/>
        </p:nvSpPr>
        <p:spPr>
          <a:xfrm>
            <a:off x="7948275" y="768713"/>
            <a:ext cx="1094672"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r" defTabSz="821530">
              <a:defRPr sz="4000" b="0">
                <a:solidFill>
                  <a:schemeClr val="accent5"/>
                </a:solidFill>
                <a:latin typeface="Microsoft YaHei"/>
                <a:ea typeface="Microsoft YaHei"/>
                <a:cs typeface="Microsoft YaHei"/>
                <a:sym typeface="Microsoft YaHei"/>
              </a:defRPr>
            </a:lvl1pPr>
          </a:lstStyle>
          <a:p>
            <a:r>
              <a:rPr sz="2000"/>
              <a:t>方法</a:t>
            </a:r>
          </a:p>
        </p:txBody>
      </p:sp>
      <p:sp>
        <p:nvSpPr>
          <p:cNvPr id="1751" name="Shape 1751" descr="圆角矩形 8"/>
          <p:cNvSpPr/>
          <p:nvPr/>
        </p:nvSpPr>
        <p:spPr>
          <a:xfrm>
            <a:off x="7139118" y="545571"/>
            <a:ext cx="1776050" cy="841256"/>
          </a:xfrm>
          <a:prstGeom prst="rect">
            <a:avLst/>
          </a:prstGeom>
          <a:ln w="25400">
            <a:miter lim="400000"/>
          </a:ln>
          <a:extLst>
            <a:ext uri="{C572A759-6A51-4108-AA02-DFA0A04FC94B}">
              <ma14:wrappingTextBoxFlag xmlns="" xmlns:ma14="http://schemas.microsoft.com/office/mac/drawingml/2011/main" val="1"/>
            </a:ext>
          </a:extLst>
        </p:spPr>
        <p:txBody>
          <a:bodyPr lIns="142240" tIns="142240" rIns="142240" bIns="142240" anchor="ctr">
            <a:spAutoFit/>
          </a:bodyPr>
          <a:lstStyle/>
          <a:p>
            <a:pPr lvl="2" defTabSz="889000">
              <a:lnSpc>
                <a:spcPct val="90000"/>
              </a:lnSpc>
              <a:spcBef>
                <a:spcPts val="800"/>
              </a:spcBef>
              <a:defRPr sz="4000" b="0">
                <a:solidFill>
                  <a:schemeClr val="accent5"/>
                </a:solidFill>
              </a:defRPr>
            </a:pPr>
            <a:r>
              <a:rPr sz="2000"/>
              <a:t>分散化</a:t>
            </a:r>
          </a:p>
        </p:txBody>
      </p:sp>
      <p:sp>
        <p:nvSpPr>
          <p:cNvPr id="1752" name="Shape 1752"/>
          <p:cNvSpPr/>
          <p:nvPr/>
        </p:nvSpPr>
        <p:spPr>
          <a:xfrm>
            <a:off x="9677400" y="3167313"/>
            <a:ext cx="2171700"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4000" b="0">
                <a:solidFill>
                  <a:schemeClr val="accent5"/>
                </a:solidFill>
                <a:latin typeface="Microsoft YaHei UI"/>
                <a:ea typeface="Microsoft YaHei UI"/>
                <a:cs typeface="Microsoft YaHei UI"/>
                <a:sym typeface="Microsoft YaHei UI"/>
              </a:defRPr>
            </a:lvl1pPr>
          </a:lstStyle>
          <a:p>
            <a:r>
              <a:rPr sz="2000"/>
              <a:t>输出组合</a:t>
            </a:r>
          </a:p>
        </p:txBody>
      </p:sp>
      <p:sp>
        <p:nvSpPr>
          <p:cNvPr id="1753" name="Shape 1753"/>
          <p:cNvSpPr/>
          <p:nvPr/>
        </p:nvSpPr>
        <p:spPr>
          <a:xfrm>
            <a:off x="209550" y="2886576"/>
            <a:ext cx="2171700" cy="400110"/>
          </a:xfrm>
          <a:prstGeom prst="rect">
            <a:avLst/>
          </a:prstGeom>
          <a:ln w="25400">
            <a:miter lim="400000"/>
          </a:ln>
          <a:extLst>
            <a:ext uri="{C572A759-6A51-4108-AA02-DFA0A04FC94B}">
              <ma14:wrappingTextBoxFlag xmlns="" xmlns:ma14="http://schemas.microsoft.com/office/mac/drawingml/2011/main" val="1"/>
            </a:ext>
          </a:extLst>
        </p:spPr>
        <p:txBody>
          <a:bodyPr lIns="22860" rIns="22860">
            <a:spAutoFit/>
          </a:bodyPr>
          <a:lstStyle>
            <a:lvl1pPr algn="ctr" defTabSz="821530">
              <a:defRPr sz="4000" b="0">
                <a:solidFill>
                  <a:schemeClr val="accent5"/>
                </a:solidFill>
                <a:latin typeface="Microsoft YaHei UI"/>
                <a:ea typeface="Microsoft YaHei UI"/>
                <a:cs typeface="Microsoft YaHei UI"/>
                <a:sym typeface="Microsoft YaHei UI"/>
              </a:defRPr>
            </a:lvl1pPr>
          </a:lstStyle>
          <a:p>
            <a:r>
              <a:rPr sz="2000"/>
              <a:t>投资目标</a:t>
            </a:r>
          </a:p>
        </p:txBody>
      </p:sp>
    </p:spTree>
    <p:extLst>
      <p:ext uri="{BB962C8B-B14F-4D97-AF65-F5344CB8AC3E}">
        <p14:creationId xmlns:p14="http://schemas.microsoft.com/office/powerpoint/2010/main" val="11876926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 name="Shape 1755"/>
          <p:cNvSpPr/>
          <p:nvPr/>
        </p:nvSpPr>
        <p:spPr>
          <a:xfrm>
            <a:off x="942399" y="2192495"/>
            <a:ext cx="3519489" cy="3518695"/>
          </a:xfrm>
          <a:prstGeom prst="ellipse">
            <a:avLst/>
          </a:prstGeom>
          <a:ln w="50800">
            <a:solidFill>
              <a:schemeClr val="accent4">
                <a:lumOff val="12500"/>
              </a:schemeClr>
            </a:solidFill>
            <a:miter/>
          </a:ln>
        </p:spPr>
        <p:txBody>
          <a:bodyPr tIns="45720" bIns="45720" anchor="ctr"/>
          <a:lstStyle/>
          <a:p>
            <a:pPr algn="ctr">
              <a:defRPr sz="1800" b="0">
                <a:solidFill>
                  <a:srgbClr val="FFFFFF"/>
                </a:solidFill>
                <a:latin typeface="Calibri"/>
                <a:ea typeface="Calibri"/>
                <a:cs typeface="Calibri"/>
                <a:sym typeface="Calibri"/>
              </a:defRPr>
            </a:pPr>
            <a:endParaRPr sz="900"/>
          </a:p>
        </p:txBody>
      </p:sp>
      <p:sp>
        <p:nvSpPr>
          <p:cNvPr id="1756" name="Shape 1756"/>
          <p:cNvSpPr/>
          <p:nvPr/>
        </p:nvSpPr>
        <p:spPr>
          <a:xfrm>
            <a:off x="4003625" y="3548666"/>
            <a:ext cx="915466" cy="947103"/>
          </a:xfrm>
          <a:prstGeom prst="ellipse">
            <a:avLst/>
          </a:prstGeom>
          <a:solidFill>
            <a:srgbClr val="F8F9F9"/>
          </a:solidFill>
          <a:ln w="12700">
            <a:miter lim="400000"/>
          </a:ln>
        </p:spPr>
        <p:txBody>
          <a:bodyPr tIns="45720" bIns="45720" anchor="ctr"/>
          <a:lstStyle/>
          <a:p>
            <a:pPr algn="ctr">
              <a:defRPr sz="1800" b="0">
                <a:solidFill>
                  <a:srgbClr val="FFFFFF"/>
                </a:solidFill>
                <a:latin typeface="Calibri"/>
                <a:ea typeface="Calibri"/>
                <a:cs typeface="Calibri"/>
                <a:sym typeface="Calibri"/>
              </a:defRPr>
            </a:pPr>
            <a:endParaRPr sz="900"/>
          </a:p>
        </p:txBody>
      </p:sp>
      <p:sp>
        <p:nvSpPr>
          <p:cNvPr id="1757" name="Shape 1757"/>
          <p:cNvSpPr/>
          <p:nvPr/>
        </p:nvSpPr>
        <p:spPr>
          <a:xfrm>
            <a:off x="3997275" y="3880172"/>
            <a:ext cx="1385094" cy="461665"/>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nSpc>
                <a:spcPct val="150000"/>
              </a:lnSpc>
              <a:defRPr sz="3200" b="0">
                <a:latin typeface="微软雅黑"/>
                <a:ea typeface="微软雅黑"/>
                <a:cs typeface="微软雅黑"/>
                <a:sym typeface="微软雅黑"/>
              </a:defRPr>
            </a:lvl1pPr>
          </a:lstStyle>
          <a:p>
            <a:r>
              <a:rPr sz="1600"/>
              <a:t>均值方差</a:t>
            </a:r>
          </a:p>
        </p:txBody>
      </p:sp>
      <p:sp>
        <p:nvSpPr>
          <p:cNvPr id="1758" name="Shape 1758"/>
          <p:cNvSpPr/>
          <p:nvPr/>
        </p:nvSpPr>
        <p:spPr>
          <a:xfrm>
            <a:off x="1929884" y="3179574"/>
            <a:ext cx="1544375" cy="1544231"/>
          </a:xfrm>
          <a:prstGeom prst="ellipse">
            <a:avLst/>
          </a:prstGeom>
          <a:solidFill>
            <a:srgbClr val="FFA734"/>
          </a:solidFill>
          <a:ln w="25400">
            <a:solidFill>
              <a:schemeClr val="accent4">
                <a:lumOff val="12500"/>
              </a:schemeClr>
            </a:solidFill>
            <a:miter/>
          </a:ln>
        </p:spPr>
        <p:txBody>
          <a:bodyPr tIns="45720" bIns="45720"/>
          <a:lstStyle/>
          <a:p>
            <a:pPr>
              <a:defRPr b="0">
                <a:solidFill>
                  <a:srgbClr val="FFFFFF"/>
                </a:solidFill>
                <a:latin typeface="Calibri"/>
                <a:ea typeface="Calibri"/>
                <a:cs typeface="Calibri"/>
                <a:sym typeface="Calibri"/>
              </a:defRPr>
            </a:pPr>
            <a:endParaRPr sz="900"/>
          </a:p>
        </p:txBody>
      </p:sp>
      <p:sp>
        <p:nvSpPr>
          <p:cNvPr id="1759" name="Shape 1759"/>
          <p:cNvSpPr/>
          <p:nvPr/>
        </p:nvSpPr>
        <p:spPr>
          <a:xfrm>
            <a:off x="2038577" y="3828252"/>
            <a:ext cx="1326988" cy="373436"/>
          </a:xfrm>
          <a:prstGeom prst="rect">
            <a:avLst/>
          </a:prstGeom>
          <a:solidFill>
            <a:srgbClr val="FFA734"/>
          </a:solidFill>
          <a:ln w="25400">
            <a:miter lim="400000"/>
          </a:ln>
          <a:extLst>
            <a:ext uri="{C572A759-6A51-4108-AA02-DFA0A04FC94B}">
              <ma14:wrappingTextBoxFlag xmlns="" xmlns:ma14="http://schemas.microsoft.com/office/mac/drawingml/2011/main" val="1"/>
            </a:ext>
          </a:extLst>
        </p:spPr>
        <p:txBody>
          <a:bodyPr lIns="20320" tIns="20320" rIns="20320" bIns="20320" anchor="ctr">
            <a:spAutoFit/>
          </a:bodyPr>
          <a:lstStyle>
            <a:lvl1pPr algn="ctr" defTabSz="1422400">
              <a:lnSpc>
                <a:spcPct val="90000"/>
              </a:lnSpc>
              <a:spcBef>
                <a:spcPts val="700"/>
              </a:spcBef>
              <a:defRPr sz="4800" b="0">
                <a:solidFill>
                  <a:srgbClr val="FFFFFF"/>
                </a:solidFill>
                <a:latin typeface="微软雅黑"/>
                <a:ea typeface="微软雅黑"/>
                <a:cs typeface="微软雅黑"/>
                <a:sym typeface="微软雅黑"/>
              </a:defRPr>
            </a:lvl1pPr>
          </a:lstStyle>
          <a:p>
            <a:r>
              <a:rPr sz="2400"/>
              <a:t>权重计算</a:t>
            </a:r>
          </a:p>
        </p:txBody>
      </p:sp>
      <p:sp>
        <p:nvSpPr>
          <p:cNvPr id="1760" name="Shape 1760"/>
          <p:cNvSpPr/>
          <p:nvPr/>
        </p:nvSpPr>
        <p:spPr>
          <a:xfrm>
            <a:off x="3165073" y="1956222"/>
            <a:ext cx="915467" cy="947103"/>
          </a:xfrm>
          <a:prstGeom prst="ellipse">
            <a:avLst/>
          </a:prstGeom>
          <a:solidFill>
            <a:srgbClr val="F8F9F9"/>
          </a:solidFill>
          <a:ln w="12700">
            <a:miter lim="400000"/>
          </a:ln>
        </p:spPr>
        <p:txBody>
          <a:bodyPr tIns="45720" bIns="45720" anchor="ctr"/>
          <a:lstStyle/>
          <a:p>
            <a:pPr algn="ctr">
              <a:defRPr sz="1800" b="0">
                <a:solidFill>
                  <a:srgbClr val="FFFFFF"/>
                </a:solidFill>
                <a:latin typeface="Calibri"/>
                <a:ea typeface="Calibri"/>
                <a:cs typeface="Calibri"/>
                <a:sym typeface="Calibri"/>
              </a:defRPr>
            </a:pPr>
            <a:endParaRPr sz="900"/>
          </a:p>
        </p:txBody>
      </p:sp>
      <p:sp>
        <p:nvSpPr>
          <p:cNvPr id="1761" name="Shape 1761"/>
          <p:cNvSpPr/>
          <p:nvPr/>
        </p:nvSpPr>
        <p:spPr>
          <a:xfrm>
            <a:off x="3150607" y="2133854"/>
            <a:ext cx="944398" cy="830997"/>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gn="ctr">
              <a:defRPr sz="3200" b="0">
                <a:latin typeface="微软雅黑"/>
                <a:ea typeface="微软雅黑"/>
                <a:cs typeface="微软雅黑"/>
                <a:sym typeface="微软雅黑"/>
              </a:defRPr>
            </a:pPr>
            <a:r>
              <a:rPr sz="1600"/>
              <a:t>静态比例</a:t>
            </a:r>
          </a:p>
          <a:p>
            <a:pPr algn="ctr">
              <a:defRPr sz="3200" b="0">
                <a:latin typeface="微软雅黑"/>
                <a:ea typeface="微软雅黑"/>
                <a:cs typeface="微软雅黑"/>
                <a:sym typeface="微软雅黑"/>
              </a:defRPr>
            </a:pPr>
            <a:r>
              <a:rPr sz="1600"/>
              <a:t>配置</a:t>
            </a:r>
          </a:p>
        </p:txBody>
      </p:sp>
      <p:sp>
        <p:nvSpPr>
          <p:cNvPr id="1762" name="Shape 1762" descr="分点上标题"/>
          <p:cNvSpPr/>
          <p:nvPr/>
        </p:nvSpPr>
        <p:spPr>
          <a:xfrm>
            <a:off x="1672426" y="407150"/>
            <a:ext cx="4729478" cy="1138773"/>
          </a:xfrm>
          <a:prstGeom prst="rect">
            <a:avLst/>
          </a:prstGeom>
          <a:ln w="25400">
            <a:miter lim="400000"/>
          </a:ln>
          <a:extLst>
            <a:ext uri="{C572A759-6A51-4108-AA02-DFA0A04FC94B}">
              <ma14:wrappingTextBoxFlag xmlns="" xmlns:ma14="http://schemas.microsoft.com/office/mac/drawingml/2011/main" val="1"/>
            </a:ext>
          </a:extLst>
        </p:spPr>
        <p:txBody>
          <a:bodyPr tIns="45720" bIns="45720" anchor="ctr">
            <a:spAutoFit/>
          </a:bodyPr>
          <a:lstStyle/>
          <a:p>
            <a:pPr>
              <a:defRPr sz="13600" b="0">
                <a:solidFill>
                  <a:srgbClr val="F7C033"/>
                </a:solidFill>
                <a:latin typeface="Microsoft YaHei"/>
                <a:ea typeface="Microsoft YaHei"/>
                <a:cs typeface="Microsoft YaHei"/>
                <a:sym typeface="Microsoft YaHei"/>
              </a:defRPr>
            </a:pPr>
            <a:r>
              <a:rPr sz="6800">
                <a:solidFill>
                  <a:srgbClr val="000000"/>
                </a:solidFill>
              </a:rPr>
              <a:t>分散化</a:t>
            </a:r>
            <a:r>
              <a:rPr sz="6800">
                <a:solidFill>
                  <a:srgbClr val="FFA734"/>
                </a:solidFill>
              </a:rPr>
              <a:t>方法</a:t>
            </a:r>
          </a:p>
        </p:txBody>
      </p:sp>
      <p:grpSp>
        <p:nvGrpSpPr>
          <p:cNvPr id="1768" name="Group 1768" descr="组合 55"/>
          <p:cNvGrpSpPr/>
          <p:nvPr/>
        </p:nvGrpSpPr>
        <p:grpSpPr>
          <a:xfrm>
            <a:off x="-685843" y="-675440"/>
            <a:ext cx="2287524" cy="2287524"/>
            <a:chOff x="0" y="0"/>
            <a:chExt cx="4575047" cy="4575047"/>
          </a:xfrm>
        </p:grpSpPr>
        <p:sp>
          <p:nvSpPr>
            <p:cNvPr id="1763" name="Shape 1763"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1767" name="Group 1767" descr="组合 57"/>
            <p:cNvGrpSpPr/>
            <p:nvPr/>
          </p:nvGrpSpPr>
          <p:grpSpPr>
            <a:xfrm>
              <a:off x="1506068" y="1506070"/>
              <a:ext cx="1562913" cy="1562910"/>
              <a:chOff x="0" y="0"/>
              <a:chExt cx="1562911" cy="1562909"/>
            </a:xfrm>
          </p:grpSpPr>
          <p:sp>
            <p:nvSpPr>
              <p:cNvPr id="1764" name="Shape 1764"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765" name="Shape 1765"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766" name="Shape 1766"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
        <p:nvSpPr>
          <p:cNvPr id="1769" name="Shape 1769"/>
          <p:cNvSpPr/>
          <p:nvPr/>
        </p:nvSpPr>
        <p:spPr>
          <a:xfrm>
            <a:off x="3224691" y="4963795"/>
            <a:ext cx="915466" cy="947102"/>
          </a:xfrm>
          <a:prstGeom prst="ellipse">
            <a:avLst/>
          </a:prstGeom>
          <a:solidFill>
            <a:srgbClr val="F8F9F9"/>
          </a:solidFill>
          <a:ln w="12700">
            <a:miter lim="400000"/>
          </a:ln>
        </p:spPr>
        <p:txBody>
          <a:bodyPr tIns="45720" bIns="45720" anchor="ctr"/>
          <a:lstStyle/>
          <a:p>
            <a:pPr algn="ctr">
              <a:defRPr sz="1800" b="0">
                <a:solidFill>
                  <a:srgbClr val="FFFFFF"/>
                </a:solidFill>
                <a:latin typeface="Calibri"/>
                <a:ea typeface="Calibri"/>
                <a:cs typeface="Calibri"/>
                <a:sym typeface="Calibri"/>
              </a:defRPr>
            </a:pPr>
            <a:endParaRPr sz="900"/>
          </a:p>
        </p:txBody>
      </p:sp>
      <p:sp>
        <p:nvSpPr>
          <p:cNvPr id="1770" name="Shape 1770"/>
          <p:cNvSpPr/>
          <p:nvPr/>
        </p:nvSpPr>
        <p:spPr>
          <a:xfrm>
            <a:off x="3250568" y="5270889"/>
            <a:ext cx="1385888" cy="461665"/>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nSpc>
                <a:spcPct val="150000"/>
              </a:lnSpc>
              <a:defRPr sz="3200" b="0">
                <a:latin typeface="微软雅黑"/>
                <a:ea typeface="微软雅黑"/>
                <a:cs typeface="微软雅黑"/>
                <a:sym typeface="微软雅黑"/>
              </a:defRPr>
            </a:lvl1pPr>
          </a:lstStyle>
          <a:p>
            <a:r>
              <a:rPr sz="1600"/>
              <a:t>最小方差</a:t>
            </a:r>
          </a:p>
        </p:txBody>
      </p:sp>
      <p:sp>
        <p:nvSpPr>
          <p:cNvPr id="1771" name="Shape 1771"/>
          <p:cNvSpPr/>
          <p:nvPr/>
        </p:nvSpPr>
        <p:spPr>
          <a:xfrm>
            <a:off x="1351441" y="4940511"/>
            <a:ext cx="915467" cy="947102"/>
          </a:xfrm>
          <a:prstGeom prst="ellipse">
            <a:avLst/>
          </a:prstGeom>
          <a:solidFill>
            <a:srgbClr val="F8F9F9"/>
          </a:solidFill>
          <a:ln w="12700">
            <a:miter lim="400000"/>
          </a:ln>
        </p:spPr>
        <p:txBody>
          <a:bodyPr tIns="45720" bIns="45720" anchor="ctr"/>
          <a:lstStyle/>
          <a:p>
            <a:pPr algn="ctr">
              <a:defRPr sz="1800" b="0">
                <a:solidFill>
                  <a:srgbClr val="FFFFFF"/>
                </a:solidFill>
                <a:latin typeface="Calibri"/>
                <a:ea typeface="Calibri"/>
                <a:cs typeface="Calibri"/>
                <a:sym typeface="Calibri"/>
              </a:defRPr>
            </a:pPr>
            <a:endParaRPr sz="900"/>
          </a:p>
        </p:txBody>
      </p:sp>
      <p:sp>
        <p:nvSpPr>
          <p:cNvPr id="1772" name="Shape 1772"/>
          <p:cNvSpPr/>
          <p:nvPr/>
        </p:nvSpPr>
        <p:spPr>
          <a:xfrm>
            <a:off x="485051" y="3548666"/>
            <a:ext cx="915466" cy="947103"/>
          </a:xfrm>
          <a:prstGeom prst="ellipse">
            <a:avLst/>
          </a:prstGeom>
          <a:solidFill>
            <a:srgbClr val="F8F9F9"/>
          </a:solidFill>
          <a:ln w="12700">
            <a:miter lim="400000"/>
          </a:ln>
        </p:spPr>
        <p:txBody>
          <a:bodyPr tIns="45720" bIns="45720" anchor="ctr"/>
          <a:lstStyle/>
          <a:p>
            <a:pPr algn="ctr">
              <a:defRPr sz="1800" b="0">
                <a:solidFill>
                  <a:srgbClr val="FFFFFF"/>
                </a:solidFill>
                <a:latin typeface="Calibri"/>
                <a:ea typeface="Calibri"/>
                <a:cs typeface="Calibri"/>
                <a:sym typeface="Calibri"/>
              </a:defRPr>
            </a:pPr>
            <a:endParaRPr sz="900"/>
          </a:p>
        </p:txBody>
      </p:sp>
      <p:sp>
        <p:nvSpPr>
          <p:cNvPr id="1773" name="Shape 1773"/>
          <p:cNvSpPr/>
          <p:nvPr/>
        </p:nvSpPr>
        <p:spPr>
          <a:xfrm>
            <a:off x="1170851" y="1991774"/>
            <a:ext cx="915466" cy="947102"/>
          </a:xfrm>
          <a:prstGeom prst="ellipse">
            <a:avLst/>
          </a:prstGeom>
          <a:solidFill>
            <a:srgbClr val="F8F9F9"/>
          </a:solidFill>
          <a:ln w="12700">
            <a:miter lim="400000"/>
          </a:ln>
        </p:spPr>
        <p:txBody>
          <a:bodyPr tIns="45720" bIns="45720" anchor="ctr"/>
          <a:lstStyle/>
          <a:p>
            <a:pPr algn="ctr">
              <a:defRPr sz="1800" b="0">
                <a:solidFill>
                  <a:srgbClr val="FFFFFF"/>
                </a:solidFill>
                <a:latin typeface="Calibri"/>
                <a:ea typeface="Calibri"/>
                <a:cs typeface="Calibri"/>
                <a:sym typeface="Calibri"/>
              </a:defRPr>
            </a:pPr>
            <a:endParaRPr sz="900"/>
          </a:p>
        </p:txBody>
      </p:sp>
      <p:sp>
        <p:nvSpPr>
          <p:cNvPr id="1774" name="Shape 1774"/>
          <p:cNvSpPr/>
          <p:nvPr/>
        </p:nvSpPr>
        <p:spPr>
          <a:xfrm>
            <a:off x="1258134" y="2165604"/>
            <a:ext cx="740900" cy="830997"/>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gn="ctr">
              <a:defRPr sz="3200" b="0">
                <a:latin typeface="微软雅黑"/>
                <a:ea typeface="微软雅黑"/>
                <a:cs typeface="微软雅黑"/>
                <a:sym typeface="微软雅黑"/>
              </a:defRPr>
            </a:pPr>
            <a:r>
              <a:rPr sz="1600"/>
              <a:t>波动率</a:t>
            </a:r>
          </a:p>
          <a:p>
            <a:pPr algn="ctr">
              <a:defRPr sz="3200" b="0">
                <a:latin typeface="微软雅黑"/>
                <a:ea typeface="微软雅黑"/>
                <a:cs typeface="微软雅黑"/>
                <a:sym typeface="微软雅黑"/>
              </a:defRPr>
            </a:pPr>
            <a:r>
              <a:rPr sz="1600"/>
              <a:t>倒数</a:t>
            </a:r>
          </a:p>
        </p:txBody>
      </p:sp>
      <p:sp>
        <p:nvSpPr>
          <p:cNvPr id="1775" name="Shape 1775"/>
          <p:cNvSpPr/>
          <p:nvPr/>
        </p:nvSpPr>
        <p:spPr>
          <a:xfrm>
            <a:off x="498606" y="3880172"/>
            <a:ext cx="1385888" cy="461665"/>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lvl1pPr>
              <a:lnSpc>
                <a:spcPct val="150000"/>
              </a:lnSpc>
              <a:defRPr sz="3200" b="0">
                <a:latin typeface="微软雅黑"/>
                <a:ea typeface="微软雅黑"/>
                <a:cs typeface="微软雅黑"/>
                <a:sym typeface="微软雅黑"/>
              </a:defRPr>
            </a:lvl1pPr>
          </a:lstStyle>
          <a:p>
            <a:r>
              <a:rPr sz="1600"/>
              <a:t>风险平价</a:t>
            </a:r>
          </a:p>
        </p:txBody>
      </p:sp>
      <p:sp>
        <p:nvSpPr>
          <p:cNvPr id="1776" name="Shape 1776"/>
          <p:cNvSpPr/>
          <p:nvPr/>
        </p:nvSpPr>
        <p:spPr>
          <a:xfrm>
            <a:off x="1455307" y="5082592"/>
            <a:ext cx="707736" cy="830997"/>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gn="ctr">
              <a:defRPr sz="3200" b="0">
                <a:latin typeface="微软雅黑"/>
                <a:ea typeface="微软雅黑"/>
                <a:cs typeface="微软雅黑"/>
                <a:sym typeface="微软雅黑"/>
              </a:defRPr>
            </a:pPr>
            <a:r>
              <a:rPr sz="1600"/>
              <a:t>最大</a:t>
            </a:r>
          </a:p>
          <a:p>
            <a:pPr algn="ctr">
              <a:defRPr sz="3200" b="0">
                <a:latin typeface="微软雅黑"/>
                <a:ea typeface="微软雅黑"/>
                <a:cs typeface="微软雅黑"/>
                <a:sym typeface="微软雅黑"/>
              </a:defRPr>
            </a:pPr>
            <a:r>
              <a:rPr sz="1600"/>
              <a:t>分散化</a:t>
            </a:r>
          </a:p>
        </p:txBody>
      </p:sp>
      <p:grpSp>
        <p:nvGrpSpPr>
          <p:cNvPr id="1796" name="Group 1796"/>
          <p:cNvGrpSpPr/>
          <p:nvPr/>
        </p:nvGrpSpPr>
        <p:grpSpPr>
          <a:xfrm>
            <a:off x="5448457" y="2143414"/>
            <a:ext cx="6399608" cy="3936442"/>
            <a:chOff x="0" y="0"/>
            <a:chExt cx="12799214" cy="7872882"/>
          </a:xfrm>
        </p:grpSpPr>
        <p:sp>
          <p:nvSpPr>
            <p:cNvPr id="1777" name="Shape 1777"/>
            <p:cNvSpPr/>
            <p:nvPr/>
          </p:nvSpPr>
          <p:spPr>
            <a:xfrm>
              <a:off x="1822146" y="1475342"/>
              <a:ext cx="10703456" cy="46036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25" y="20352"/>
                    <a:pt x="547" y="19216"/>
                    <a:pt x="949" y="18245"/>
                  </a:cubicBezTo>
                  <a:cubicBezTo>
                    <a:pt x="1373" y="17218"/>
                    <a:pt x="1878" y="16396"/>
                    <a:pt x="2394" y="15627"/>
                  </a:cubicBezTo>
                  <a:cubicBezTo>
                    <a:pt x="3718" y="13653"/>
                    <a:pt x="5128" y="12004"/>
                    <a:pt x="6576" y="10557"/>
                  </a:cubicBezTo>
                  <a:cubicBezTo>
                    <a:pt x="9247" y="7889"/>
                    <a:pt x="12037" y="5925"/>
                    <a:pt x="14844" y="4101"/>
                  </a:cubicBezTo>
                  <a:cubicBezTo>
                    <a:pt x="17086" y="2644"/>
                    <a:pt x="19338" y="1277"/>
                    <a:pt x="21600" y="0"/>
                  </a:cubicBezTo>
                </a:path>
              </a:pathLst>
            </a:custGeom>
            <a:noFill/>
            <a:ln w="63500" cap="flat">
              <a:solidFill>
                <a:srgbClr val="FFA734"/>
              </a:solidFill>
              <a:prstDash val="solid"/>
              <a:miter lim="800000"/>
            </a:ln>
            <a:effectLst/>
          </p:spPr>
          <p:txBody>
            <a:bodyPr wrap="square" lIns="45720" tIns="45720" rIns="45720" bIns="45720" numCol="1" anchor="t">
              <a:noAutofit/>
            </a:bodyPr>
            <a:lstStyle/>
            <a:p>
              <a:endParaRPr sz="900"/>
            </a:p>
          </p:txBody>
        </p:sp>
        <p:sp>
          <p:nvSpPr>
            <p:cNvPr id="1778" name="Shape 1778"/>
            <p:cNvSpPr/>
            <p:nvPr/>
          </p:nvSpPr>
          <p:spPr>
            <a:xfrm>
              <a:off x="10678022" y="2655931"/>
              <a:ext cx="338554"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a:solidFill>
                    <a:schemeClr val="accent4">
                      <a:lumOff val="-9999"/>
                    </a:schemeClr>
                  </a:solidFill>
                </a:defRPr>
              </a:lvl1pPr>
            </a:lstStyle>
            <a:p>
              <a:r>
                <a:rPr sz="900"/>
                <a:t>+</a:t>
              </a:r>
            </a:p>
          </p:txBody>
        </p:sp>
        <p:sp>
          <p:nvSpPr>
            <p:cNvPr id="1779" name="Shape 1779"/>
            <p:cNvSpPr/>
            <p:nvPr/>
          </p:nvSpPr>
          <p:spPr>
            <a:xfrm flipV="1">
              <a:off x="2651468" y="5250311"/>
              <a:ext cx="200681" cy="200681"/>
            </a:xfrm>
            <a:prstGeom prst="line">
              <a:avLst/>
            </a:prstGeom>
            <a:noFill/>
            <a:ln w="38100" cap="flat">
              <a:solidFill>
                <a:schemeClr val="accent4">
                  <a:lumOff val="-9999"/>
                </a:schemeClr>
              </a:solidFill>
              <a:prstDash val="solid"/>
              <a:miter lim="800000"/>
            </a:ln>
            <a:effectLst/>
          </p:spPr>
          <p:txBody>
            <a:bodyPr wrap="square" lIns="45720" tIns="45720" rIns="45720" bIns="45720" numCol="1" anchor="t">
              <a:noAutofit/>
            </a:bodyPr>
            <a:lstStyle/>
            <a:p>
              <a:endParaRPr sz="900"/>
            </a:p>
          </p:txBody>
        </p:sp>
        <p:sp>
          <p:nvSpPr>
            <p:cNvPr id="1780" name="Shape 1780"/>
            <p:cNvSpPr/>
            <p:nvPr/>
          </p:nvSpPr>
          <p:spPr>
            <a:xfrm flipH="1" flipV="1">
              <a:off x="2638768" y="5250311"/>
              <a:ext cx="200681" cy="200681"/>
            </a:xfrm>
            <a:prstGeom prst="line">
              <a:avLst/>
            </a:prstGeom>
            <a:noFill/>
            <a:ln w="38100" cap="flat">
              <a:solidFill>
                <a:schemeClr val="accent4">
                  <a:lumOff val="-9999"/>
                </a:schemeClr>
              </a:solidFill>
              <a:prstDash val="solid"/>
              <a:miter lim="800000"/>
            </a:ln>
            <a:effectLst/>
          </p:spPr>
          <p:txBody>
            <a:bodyPr wrap="square" lIns="45720" tIns="45720" rIns="45720" bIns="45720" numCol="1" anchor="t">
              <a:noAutofit/>
            </a:bodyPr>
            <a:lstStyle/>
            <a:p>
              <a:endParaRPr sz="900"/>
            </a:p>
          </p:txBody>
        </p:sp>
        <p:sp>
          <p:nvSpPr>
            <p:cNvPr id="1781" name="Shape 1781"/>
            <p:cNvSpPr/>
            <p:nvPr/>
          </p:nvSpPr>
          <p:spPr>
            <a:xfrm flipV="1">
              <a:off x="2751808" y="5208749"/>
              <a:ext cx="1" cy="283805"/>
            </a:xfrm>
            <a:prstGeom prst="line">
              <a:avLst/>
            </a:prstGeom>
            <a:noFill/>
            <a:ln w="38100" cap="flat">
              <a:solidFill>
                <a:schemeClr val="accent4">
                  <a:lumOff val="-9999"/>
                </a:schemeClr>
              </a:solidFill>
              <a:prstDash val="solid"/>
              <a:miter lim="800000"/>
            </a:ln>
            <a:effectLst/>
          </p:spPr>
          <p:txBody>
            <a:bodyPr wrap="square" lIns="45720" tIns="45720" rIns="45720" bIns="45720" numCol="1" anchor="t">
              <a:noAutofit/>
            </a:bodyPr>
            <a:lstStyle/>
            <a:p>
              <a:endParaRPr sz="900"/>
            </a:p>
          </p:txBody>
        </p:sp>
        <p:sp>
          <p:nvSpPr>
            <p:cNvPr id="1782" name="Shape 1782"/>
            <p:cNvSpPr/>
            <p:nvPr/>
          </p:nvSpPr>
          <p:spPr>
            <a:xfrm flipH="1" flipV="1">
              <a:off x="2067268" y="5390011"/>
              <a:ext cx="200681" cy="200681"/>
            </a:xfrm>
            <a:prstGeom prst="line">
              <a:avLst/>
            </a:prstGeom>
            <a:noFill/>
            <a:ln w="38100" cap="flat">
              <a:solidFill>
                <a:schemeClr val="accent4">
                  <a:lumOff val="-9999"/>
                </a:schemeClr>
              </a:solidFill>
              <a:prstDash val="solid"/>
              <a:miter lim="800000"/>
            </a:ln>
            <a:effectLst/>
          </p:spPr>
          <p:txBody>
            <a:bodyPr wrap="square" lIns="45720" tIns="45720" rIns="45720" bIns="45720" numCol="1" anchor="t">
              <a:noAutofit/>
            </a:bodyPr>
            <a:lstStyle/>
            <a:p>
              <a:endParaRPr sz="900"/>
            </a:p>
          </p:txBody>
        </p:sp>
        <p:sp>
          <p:nvSpPr>
            <p:cNvPr id="1783" name="Shape 1783"/>
            <p:cNvSpPr/>
            <p:nvPr/>
          </p:nvSpPr>
          <p:spPr>
            <a:xfrm flipV="1">
              <a:off x="1815183" y="5750494"/>
              <a:ext cx="1" cy="342135"/>
            </a:xfrm>
            <a:prstGeom prst="line">
              <a:avLst/>
            </a:prstGeom>
            <a:noFill/>
            <a:ln w="38100" cap="flat">
              <a:solidFill>
                <a:schemeClr val="accent4">
                  <a:lumOff val="-9999"/>
                </a:schemeClr>
              </a:solidFill>
              <a:prstDash val="solid"/>
              <a:miter lim="800000"/>
            </a:ln>
            <a:effectLst/>
          </p:spPr>
          <p:txBody>
            <a:bodyPr wrap="square" lIns="45720" tIns="45720" rIns="45720" bIns="45720" numCol="1" anchor="t">
              <a:noAutofit/>
            </a:bodyPr>
            <a:lstStyle/>
            <a:p>
              <a:endParaRPr sz="900"/>
            </a:p>
          </p:txBody>
        </p:sp>
        <p:sp>
          <p:nvSpPr>
            <p:cNvPr id="1784" name="Shape 1784"/>
            <p:cNvSpPr/>
            <p:nvPr/>
          </p:nvSpPr>
          <p:spPr>
            <a:xfrm>
              <a:off x="1583791" y="6099361"/>
              <a:ext cx="462786" cy="1"/>
            </a:xfrm>
            <a:prstGeom prst="line">
              <a:avLst/>
            </a:prstGeom>
            <a:noFill/>
            <a:ln w="38100" cap="flat">
              <a:solidFill>
                <a:schemeClr val="accent4">
                  <a:lumOff val="-9999"/>
                </a:schemeClr>
              </a:solidFill>
              <a:prstDash val="solid"/>
              <a:miter lim="800000"/>
            </a:ln>
            <a:effectLst/>
          </p:spPr>
          <p:txBody>
            <a:bodyPr wrap="square" lIns="45720" tIns="45720" rIns="45720" bIns="45720" numCol="1" anchor="t">
              <a:noAutofit/>
            </a:bodyPr>
            <a:lstStyle/>
            <a:p>
              <a:endParaRPr sz="900"/>
            </a:p>
          </p:txBody>
        </p:sp>
        <p:sp>
          <p:nvSpPr>
            <p:cNvPr id="1785" name="Shape 1785"/>
            <p:cNvSpPr/>
            <p:nvPr/>
          </p:nvSpPr>
          <p:spPr>
            <a:xfrm>
              <a:off x="3490004" y="5093602"/>
              <a:ext cx="177828" cy="177828"/>
            </a:xfrm>
            <a:prstGeom prst="ellipse">
              <a:avLst/>
            </a:prstGeom>
            <a:solidFill>
              <a:schemeClr val="accent4">
                <a:lumOff val="-9999"/>
              </a:schemeClr>
            </a:solidFill>
            <a:ln w="25400" cap="flat">
              <a:solidFill>
                <a:schemeClr val="accent4">
                  <a:lumOff val="-9999"/>
                </a:schemeClr>
              </a:solidFill>
              <a:prstDash val="solid"/>
              <a:miter lim="800000"/>
            </a:ln>
            <a:effectLst/>
          </p:spPr>
          <p:txBody>
            <a:bodyPr wrap="square" lIns="45720" tIns="45720" rIns="45720" bIns="45720" numCol="1" anchor="ctr">
              <a:noAutofit/>
            </a:bodyPr>
            <a:lstStyle/>
            <a:p>
              <a:endParaRPr sz="900"/>
            </a:p>
          </p:txBody>
        </p:sp>
        <p:sp>
          <p:nvSpPr>
            <p:cNvPr id="1786" name="Shape 1786"/>
            <p:cNvSpPr/>
            <p:nvPr/>
          </p:nvSpPr>
          <p:spPr>
            <a:xfrm>
              <a:off x="10677362" y="815052"/>
              <a:ext cx="1723548" cy="64633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3000" b="0"/>
              </a:lvl1pPr>
            </a:lstStyle>
            <a:p>
              <a:r>
                <a:rPr sz="1500"/>
                <a:t>均值方差</a:t>
              </a:r>
            </a:p>
          </p:txBody>
        </p:sp>
        <p:sp>
          <p:nvSpPr>
            <p:cNvPr id="1787" name="Shape 1787"/>
            <p:cNvSpPr/>
            <p:nvPr/>
          </p:nvSpPr>
          <p:spPr>
            <a:xfrm>
              <a:off x="10698890" y="3348351"/>
              <a:ext cx="954108" cy="64633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3000" b="0"/>
              </a:lvl1pPr>
            </a:lstStyle>
            <a:p>
              <a:r>
                <a:rPr sz="1500"/>
                <a:t>等权</a:t>
              </a:r>
            </a:p>
          </p:txBody>
        </p:sp>
        <p:sp>
          <p:nvSpPr>
            <p:cNvPr id="1788" name="Shape 1788"/>
            <p:cNvSpPr/>
            <p:nvPr/>
          </p:nvSpPr>
          <p:spPr>
            <a:xfrm>
              <a:off x="3652783" y="4861199"/>
              <a:ext cx="1787668" cy="56938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2500" b="0"/>
              </a:lvl1pPr>
            </a:lstStyle>
            <a:p>
              <a:r>
                <a:rPr sz="1250"/>
                <a:t>波动率倒数</a:t>
              </a:r>
            </a:p>
          </p:txBody>
        </p:sp>
        <p:sp>
          <p:nvSpPr>
            <p:cNvPr id="1789" name="Shape 1789"/>
            <p:cNvSpPr/>
            <p:nvPr/>
          </p:nvSpPr>
          <p:spPr>
            <a:xfrm>
              <a:off x="2625298" y="5630907"/>
              <a:ext cx="1787668" cy="56938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2500" b="0"/>
              </a:lvl1pPr>
            </a:lstStyle>
            <a:p>
              <a:r>
                <a:rPr sz="1250"/>
                <a:t>最大分散化</a:t>
              </a:r>
            </a:p>
          </p:txBody>
        </p:sp>
        <p:sp>
          <p:nvSpPr>
            <p:cNvPr id="1790" name="Shape 1790"/>
            <p:cNvSpPr/>
            <p:nvPr/>
          </p:nvSpPr>
          <p:spPr>
            <a:xfrm>
              <a:off x="921076" y="4695535"/>
              <a:ext cx="1467068" cy="569386"/>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2500" b="0"/>
              </a:lvl1pPr>
            </a:lstStyle>
            <a:p>
              <a:r>
                <a:rPr sz="1250"/>
                <a:t>风险平价</a:t>
              </a:r>
            </a:p>
          </p:txBody>
        </p:sp>
        <p:sp>
          <p:nvSpPr>
            <p:cNvPr id="1791" name="Shape 1791"/>
            <p:cNvSpPr/>
            <p:nvPr/>
          </p:nvSpPr>
          <p:spPr>
            <a:xfrm>
              <a:off x="916162" y="5924642"/>
              <a:ext cx="748922" cy="86177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p>
              <a:pPr>
                <a:defRPr sz="2200" b="0"/>
              </a:pPr>
              <a:r>
                <a:rPr sz="1100"/>
                <a:t>最小</a:t>
              </a:r>
            </a:p>
            <a:p>
              <a:pPr>
                <a:defRPr sz="2200" b="0"/>
              </a:pPr>
              <a:r>
                <a:rPr sz="1100"/>
                <a:t>方差</a:t>
              </a:r>
            </a:p>
          </p:txBody>
        </p:sp>
        <p:sp>
          <p:nvSpPr>
            <p:cNvPr id="1792" name="Shape 1792"/>
            <p:cNvSpPr/>
            <p:nvPr/>
          </p:nvSpPr>
          <p:spPr>
            <a:xfrm>
              <a:off x="5588951" y="7226552"/>
              <a:ext cx="2108270" cy="646330"/>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3000" b="0">
                  <a:solidFill>
                    <a:schemeClr val="accent1"/>
                  </a:solidFill>
                </a:defRPr>
              </a:lvl1pPr>
            </a:lstStyle>
            <a:p>
              <a:r>
                <a:rPr sz="1500"/>
                <a:t>组合波动率</a:t>
              </a:r>
            </a:p>
          </p:txBody>
        </p:sp>
        <p:sp>
          <p:nvSpPr>
            <p:cNvPr id="1793" name="Shape 1793"/>
            <p:cNvSpPr/>
            <p:nvPr/>
          </p:nvSpPr>
          <p:spPr>
            <a:xfrm>
              <a:off x="0" y="0"/>
              <a:ext cx="569386" cy="2492989"/>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p>
              <a:pPr>
                <a:defRPr sz="3000" b="0">
                  <a:solidFill>
                    <a:schemeClr val="accent1"/>
                  </a:solidFill>
                </a:defRPr>
              </a:pPr>
              <a:r>
                <a:rPr sz="1500"/>
                <a:t>组</a:t>
              </a:r>
            </a:p>
            <a:p>
              <a:pPr>
                <a:defRPr sz="3000" b="0">
                  <a:solidFill>
                    <a:schemeClr val="accent1"/>
                  </a:solidFill>
                </a:defRPr>
              </a:pPr>
              <a:r>
                <a:rPr sz="1500"/>
                <a:t>合</a:t>
              </a:r>
            </a:p>
            <a:p>
              <a:pPr>
                <a:defRPr sz="3000" b="0">
                  <a:solidFill>
                    <a:schemeClr val="accent1"/>
                  </a:solidFill>
                </a:defRPr>
              </a:pPr>
              <a:r>
                <a:rPr sz="1500"/>
                <a:t>收</a:t>
              </a:r>
            </a:p>
            <a:p>
              <a:pPr>
                <a:defRPr sz="3000" b="0">
                  <a:solidFill>
                    <a:schemeClr val="accent1"/>
                  </a:solidFill>
                </a:defRPr>
              </a:pPr>
              <a:r>
                <a:rPr sz="1500"/>
                <a:t>益</a:t>
              </a:r>
            </a:p>
            <a:p>
              <a:pPr>
                <a:defRPr sz="3000" b="0">
                  <a:solidFill>
                    <a:schemeClr val="accent1"/>
                  </a:solidFill>
                </a:defRPr>
              </a:pPr>
              <a:r>
                <a:rPr sz="1500"/>
                <a:t>率</a:t>
              </a:r>
            </a:p>
          </p:txBody>
        </p:sp>
        <p:sp>
          <p:nvSpPr>
            <p:cNvPr id="1794" name="Shape 1794"/>
            <p:cNvSpPr/>
            <p:nvPr/>
          </p:nvSpPr>
          <p:spPr>
            <a:xfrm flipV="1">
              <a:off x="663383" y="138034"/>
              <a:ext cx="1" cy="6950716"/>
            </a:xfrm>
            <a:prstGeom prst="line">
              <a:avLst/>
            </a:prstGeom>
            <a:noFill/>
            <a:ln w="38100" cap="flat">
              <a:solidFill>
                <a:schemeClr val="accent1"/>
              </a:solidFill>
              <a:prstDash val="solid"/>
              <a:miter lim="800000"/>
            </a:ln>
            <a:effectLst/>
          </p:spPr>
          <p:txBody>
            <a:bodyPr wrap="square" lIns="45720" tIns="45720" rIns="45720" bIns="45720" numCol="1" anchor="t">
              <a:noAutofit/>
            </a:bodyPr>
            <a:lstStyle/>
            <a:p>
              <a:endParaRPr sz="900"/>
            </a:p>
          </p:txBody>
        </p:sp>
        <p:sp>
          <p:nvSpPr>
            <p:cNvPr id="1795" name="Shape 1795"/>
            <p:cNvSpPr/>
            <p:nvPr/>
          </p:nvSpPr>
          <p:spPr>
            <a:xfrm>
              <a:off x="479273" y="6888055"/>
              <a:ext cx="12319941" cy="1"/>
            </a:xfrm>
            <a:prstGeom prst="line">
              <a:avLst/>
            </a:prstGeom>
            <a:noFill/>
            <a:ln w="38100" cap="flat">
              <a:solidFill>
                <a:schemeClr val="accent1"/>
              </a:solidFill>
              <a:prstDash val="solid"/>
              <a:miter lim="800000"/>
            </a:ln>
            <a:effectLst/>
          </p:spPr>
          <p:txBody>
            <a:bodyPr wrap="square" lIns="45720" tIns="45720" rIns="45720" bIns="45720" numCol="1" anchor="t">
              <a:noAutofit/>
            </a:bodyPr>
            <a:lstStyle/>
            <a:p>
              <a:endParaRPr sz="900"/>
            </a:p>
          </p:txBody>
        </p:sp>
      </p:grpSp>
      <p:grpSp>
        <p:nvGrpSpPr>
          <p:cNvPr id="1821" name="Group 1821" descr="组合 33"/>
          <p:cNvGrpSpPr/>
          <p:nvPr/>
        </p:nvGrpSpPr>
        <p:grpSpPr>
          <a:xfrm rot="10800000" flipH="1">
            <a:off x="8588906" y="730966"/>
            <a:ext cx="2040540" cy="491141"/>
            <a:chOff x="0" y="0"/>
            <a:chExt cx="4081078" cy="982279"/>
          </a:xfrm>
        </p:grpSpPr>
        <p:sp>
          <p:nvSpPr>
            <p:cNvPr id="1797" name="Shape 1797" descr="椭圆 34"/>
            <p:cNvSpPr/>
            <p:nvPr/>
          </p:nvSpPr>
          <p:spPr>
            <a:xfrm rot="10800000">
              <a:off x="3941378" y="842577"/>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798" name="Shape 1798" descr="椭圆 35"/>
            <p:cNvSpPr/>
            <p:nvPr/>
          </p:nvSpPr>
          <p:spPr>
            <a:xfrm rot="10800000">
              <a:off x="3503448" y="84257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799" name="Shape 1799" descr="椭圆 37"/>
            <p:cNvSpPr/>
            <p:nvPr/>
          </p:nvSpPr>
          <p:spPr>
            <a:xfrm rot="10800000">
              <a:off x="3065518" y="84257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0" name="Shape 1800" descr="椭圆 38"/>
            <p:cNvSpPr/>
            <p:nvPr/>
          </p:nvSpPr>
          <p:spPr>
            <a:xfrm rot="10800000">
              <a:off x="2627588" y="84257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1" name="Shape 1801" descr="椭圆 39"/>
            <p:cNvSpPr/>
            <p:nvPr/>
          </p:nvSpPr>
          <p:spPr>
            <a:xfrm rot="10800000">
              <a:off x="2189656" y="84257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2" name="Shape 1802" descr="椭圆 40"/>
            <p:cNvSpPr/>
            <p:nvPr/>
          </p:nvSpPr>
          <p:spPr>
            <a:xfrm rot="10800000">
              <a:off x="1751724" y="84257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3" name="Shape 1803" descr="椭圆 41"/>
            <p:cNvSpPr/>
            <p:nvPr/>
          </p:nvSpPr>
          <p:spPr>
            <a:xfrm rot="10800000">
              <a:off x="1313794" y="84257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4" name="Shape 1804" descr="椭圆 42"/>
            <p:cNvSpPr/>
            <p:nvPr/>
          </p:nvSpPr>
          <p:spPr>
            <a:xfrm rot="10800000">
              <a:off x="875863" y="84257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5" name="Shape 1805" descr="椭圆 51"/>
            <p:cNvSpPr/>
            <p:nvPr/>
          </p:nvSpPr>
          <p:spPr>
            <a:xfrm rot="10800000">
              <a:off x="437931" y="84257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6" name="Shape 1806" descr="椭圆 52"/>
            <p:cNvSpPr/>
            <p:nvPr/>
          </p:nvSpPr>
          <p:spPr>
            <a:xfrm rot="10800000">
              <a:off x="0" y="842579"/>
              <a:ext cx="139700"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7" name="Shape 1807" descr="椭圆 53"/>
            <p:cNvSpPr/>
            <p:nvPr/>
          </p:nvSpPr>
          <p:spPr>
            <a:xfrm rot="10800000">
              <a:off x="3065518" y="42128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8" name="Shape 1808" descr="椭圆 54"/>
            <p:cNvSpPr/>
            <p:nvPr/>
          </p:nvSpPr>
          <p:spPr>
            <a:xfrm rot="10800000">
              <a:off x="2627588" y="42128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09" name="Shape 1809" descr="椭圆 60"/>
            <p:cNvSpPr/>
            <p:nvPr/>
          </p:nvSpPr>
          <p:spPr>
            <a:xfrm rot="10800000">
              <a:off x="2189656" y="42128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0" name="Shape 1810" descr="椭圆 61"/>
            <p:cNvSpPr/>
            <p:nvPr/>
          </p:nvSpPr>
          <p:spPr>
            <a:xfrm rot="10800000">
              <a:off x="1751724" y="42128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1" name="Shape 1811" descr="椭圆 62"/>
            <p:cNvSpPr/>
            <p:nvPr/>
          </p:nvSpPr>
          <p:spPr>
            <a:xfrm rot="10800000">
              <a:off x="1313794" y="42128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2" name="Shape 1812" descr="椭圆 63"/>
            <p:cNvSpPr/>
            <p:nvPr/>
          </p:nvSpPr>
          <p:spPr>
            <a:xfrm rot="10800000">
              <a:off x="875863" y="42128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3" name="Shape 1813" descr="椭圆 64"/>
            <p:cNvSpPr/>
            <p:nvPr/>
          </p:nvSpPr>
          <p:spPr>
            <a:xfrm rot="10800000">
              <a:off x="437931" y="421289"/>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4" name="Shape 1814" descr="椭圆 65"/>
            <p:cNvSpPr/>
            <p:nvPr/>
          </p:nvSpPr>
          <p:spPr>
            <a:xfrm rot="10800000">
              <a:off x="0" y="421289"/>
              <a:ext cx="139700"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5" name="Shape 1815" descr="椭圆 66"/>
            <p:cNvSpPr/>
            <p:nvPr/>
          </p:nvSpPr>
          <p:spPr>
            <a:xfrm rot="10800000">
              <a:off x="2189656" y="-1"/>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6" name="Shape 1816" descr="椭圆 68"/>
            <p:cNvSpPr/>
            <p:nvPr/>
          </p:nvSpPr>
          <p:spPr>
            <a:xfrm rot="10800000">
              <a:off x="1751724" y="-1"/>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7" name="Shape 1817" descr="椭圆 69"/>
            <p:cNvSpPr/>
            <p:nvPr/>
          </p:nvSpPr>
          <p:spPr>
            <a:xfrm rot="10800000">
              <a:off x="1313794" y="-1"/>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8" name="Shape 1818" descr="椭圆 71"/>
            <p:cNvSpPr/>
            <p:nvPr/>
          </p:nvSpPr>
          <p:spPr>
            <a:xfrm rot="10800000">
              <a:off x="875863" y="-1"/>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19" name="Shape 1819" descr="椭圆 72"/>
            <p:cNvSpPr/>
            <p:nvPr/>
          </p:nvSpPr>
          <p:spPr>
            <a:xfrm rot="10800000">
              <a:off x="437931" y="-1"/>
              <a:ext cx="139701"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20" name="Shape 1820" descr="椭圆 74"/>
            <p:cNvSpPr/>
            <p:nvPr/>
          </p:nvSpPr>
          <p:spPr>
            <a:xfrm rot="10800000">
              <a:off x="0" y="-1"/>
              <a:ext cx="139700" cy="139701"/>
            </a:xfrm>
            <a:prstGeom prst="ellipse">
              <a:avLst/>
            </a:prstGeom>
            <a:solidFill>
              <a:srgbClr val="000000"/>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grpSp>
    </p:spTree>
    <p:extLst>
      <p:ext uri="{BB962C8B-B14F-4D97-AF65-F5344CB8AC3E}">
        <p14:creationId xmlns:p14="http://schemas.microsoft.com/office/powerpoint/2010/main" val="389467923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1755"/>
                                        </p:tgtEl>
                                        <p:attrNameLst>
                                          <p:attrName>style.visibility</p:attrName>
                                        </p:attrNameLst>
                                      </p:cBhvr>
                                      <p:to>
                                        <p:strVal val="visible"/>
                                      </p:to>
                                    </p:set>
                                    <p:anim calcmode="lin" valueType="num">
                                      <p:cBhvr>
                                        <p:cTn id="7" dur="1500" fill="hold"/>
                                        <p:tgtEl>
                                          <p:spTgt spid="1755"/>
                                        </p:tgtEl>
                                        <p:attrNameLst>
                                          <p:attrName>ppt_w</p:attrName>
                                        </p:attrNameLst>
                                      </p:cBhvr>
                                      <p:tavLst>
                                        <p:tav tm="0">
                                          <p:val>
                                            <p:fltVal val="0"/>
                                          </p:val>
                                        </p:tav>
                                        <p:tav tm="100000">
                                          <p:val>
                                            <p:strVal val="#ppt_w"/>
                                          </p:val>
                                        </p:tav>
                                      </p:tavLst>
                                    </p:anim>
                                    <p:anim calcmode="lin" valueType="num">
                                      <p:cBhvr>
                                        <p:cTn id="8" dur="1500" fill="hold"/>
                                        <p:tgtEl>
                                          <p:spTgt spid="1755"/>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ID="9" presetClass="entr" fill="hold" grpId="0" nodeType="afterEffect">
                                  <p:stCondLst>
                                    <p:cond delay="0"/>
                                  </p:stCondLst>
                                  <p:iterate>
                                    <p:tmAbs val="0"/>
                                  </p:iterate>
                                  <p:childTnLst>
                                    <p:set>
                                      <p:cBhvr>
                                        <p:cTn id="11" fill="hold"/>
                                        <p:tgtEl>
                                          <p:spTgt spid="1761"/>
                                        </p:tgtEl>
                                        <p:attrNameLst>
                                          <p:attrName>style.visibility</p:attrName>
                                        </p:attrNameLst>
                                      </p:cBhvr>
                                      <p:to>
                                        <p:strVal val="visible"/>
                                      </p:to>
                                    </p:set>
                                    <p:animEffect transition="in" filter="dissolve">
                                      <p:cBhvr>
                                        <p:cTn id="12" dur="150"/>
                                        <p:tgtEl>
                                          <p:spTgt spid="1761"/>
                                        </p:tgtEl>
                                      </p:cBhvr>
                                    </p:animEffect>
                                  </p:childTnLst>
                                </p:cTn>
                              </p:par>
                            </p:childTnLst>
                          </p:cTn>
                        </p:par>
                        <p:par>
                          <p:cTn id="13" fill="hold">
                            <p:stCondLst>
                              <p:cond delay="1650"/>
                            </p:stCondLst>
                            <p:childTnLst>
                              <p:par>
                                <p:cTn id="14" presetID="9" presetClass="entr" fill="hold" grpId="0" nodeType="afterEffect">
                                  <p:stCondLst>
                                    <p:cond delay="0"/>
                                  </p:stCondLst>
                                  <p:iterate>
                                    <p:tmAbs val="0"/>
                                  </p:iterate>
                                  <p:childTnLst>
                                    <p:set>
                                      <p:cBhvr>
                                        <p:cTn id="15" fill="hold"/>
                                        <p:tgtEl>
                                          <p:spTgt spid="1757"/>
                                        </p:tgtEl>
                                        <p:attrNameLst>
                                          <p:attrName>style.visibility</p:attrName>
                                        </p:attrNameLst>
                                      </p:cBhvr>
                                      <p:to>
                                        <p:strVal val="visible"/>
                                      </p:to>
                                    </p:set>
                                    <p:animEffect transition="in" filter="dissolve">
                                      <p:cBhvr>
                                        <p:cTn id="16" dur="150"/>
                                        <p:tgtEl>
                                          <p:spTgt spid="1757"/>
                                        </p:tgtEl>
                                      </p:cBhvr>
                                    </p:animEffect>
                                  </p:childTnLst>
                                </p:cTn>
                              </p:par>
                            </p:childTnLst>
                          </p:cTn>
                        </p:par>
                        <p:par>
                          <p:cTn id="17" fill="hold">
                            <p:stCondLst>
                              <p:cond delay="1800"/>
                            </p:stCondLst>
                            <p:childTnLst>
                              <p:par>
                                <p:cTn id="18" presetID="9" presetClass="entr" fill="hold" grpId="0" nodeType="afterEffect">
                                  <p:stCondLst>
                                    <p:cond delay="0"/>
                                  </p:stCondLst>
                                  <p:iterate>
                                    <p:tmAbs val="0"/>
                                  </p:iterate>
                                  <p:childTnLst>
                                    <p:set>
                                      <p:cBhvr>
                                        <p:cTn id="19" fill="hold"/>
                                        <p:tgtEl>
                                          <p:spTgt spid="1770"/>
                                        </p:tgtEl>
                                        <p:attrNameLst>
                                          <p:attrName>style.visibility</p:attrName>
                                        </p:attrNameLst>
                                      </p:cBhvr>
                                      <p:to>
                                        <p:strVal val="visible"/>
                                      </p:to>
                                    </p:set>
                                    <p:animEffect transition="in" filter="dissolve">
                                      <p:cBhvr>
                                        <p:cTn id="20" dur="150"/>
                                        <p:tgtEl>
                                          <p:spTgt spid="1770"/>
                                        </p:tgtEl>
                                      </p:cBhvr>
                                    </p:animEffect>
                                  </p:childTnLst>
                                </p:cTn>
                              </p:par>
                            </p:childTnLst>
                          </p:cTn>
                        </p:par>
                        <p:par>
                          <p:cTn id="21" fill="hold">
                            <p:stCondLst>
                              <p:cond delay="1950"/>
                            </p:stCondLst>
                            <p:childTnLst>
                              <p:par>
                                <p:cTn id="22" presetID="9" presetClass="entr" fill="hold" grpId="0" nodeType="afterEffect">
                                  <p:stCondLst>
                                    <p:cond delay="0"/>
                                  </p:stCondLst>
                                  <p:iterate>
                                    <p:tmAbs val="0"/>
                                  </p:iterate>
                                  <p:childTnLst>
                                    <p:set>
                                      <p:cBhvr>
                                        <p:cTn id="23" fill="hold"/>
                                        <p:tgtEl>
                                          <p:spTgt spid="1776"/>
                                        </p:tgtEl>
                                        <p:attrNameLst>
                                          <p:attrName>style.visibility</p:attrName>
                                        </p:attrNameLst>
                                      </p:cBhvr>
                                      <p:to>
                                        <p:strVal val="visible"/>
                                      </p:to>
                                    </p:set>
                                    <p:animEffect transition="in" filter="dissolve">
                                      <p:cBhvr>
                                        <p:cTn id="24" dur="150"/>
                                        <p:tgtEl>
                                          <p:spTgt spid="1776"/>
                                        </p:tgtEl>
                                      </p:cBhvr>
                                    </p:animEffect>
                                  </p:childTnLst>
                                </p:cTn>
                              </p:par>
                            </p:childTnLst>
                          </p:cTn>
                        </p:par>
                        <p:par>
                          <p:cTn id="25" fill="hold">
                            <p:stCondLst>
                              <p:cond delay="2100"/>
                            </p:stCondLst>
                            <p:childTnLst>
                              <p:par>
                                <p:cTn id="26" presetID="9" presetClass="entr" fill="hold" grpId="0" nodeType="afterEffect">
                                  <p:stCondLst>
                                    <p:cond delay="0"/>
                                  </p:stCondLst>
                                  <p:iterate>
                                    <p:tmAbs val="0"/>
                                  </p:iterate>
                                  <p:childTnLst>
                                    <p:set>
                                      <p:cBhvr>
                                        <p:cTn id="27" fill="hold"/>
                                        <p:tgtEl>
                                          <p:spTgt spid="1775"/>
                                        </p:tgtEl>
                                        <p:attrNameLst>
                                          <p:attrName>style.visibility</p:attrName>
                                        </p:attrNameLst>
                                      </p:cBhvr>
                                      <p:to>
                                        <p:strVal val="visible"/>
                                      </p:to>
                                    </p:set>
                                    <p:animEffect transition="in" filter="dissolve">
                                      <p:cBhvr>
                                        <p:cTn id="28" dur="150"/>
                                        <p:tgtEl>
                                          <p:spTgt spid="1775"/>
                                        </p:tgtEl>
                                      </p:cBhvr>
                                    </p:animEffect>
                                  </p:childTnLst>
                                </p:cTn>
                              </p:par>
                            </p:childTnLst>
                          </p:cTn>
                        </p:par>
                        <p:par>
                          <p:cTn id="29" fill="hold">
                            <p:stCondLst>
                              <p:cond delay="2250"/>
                            </p:stCondLst>
                            <p:childTnLst>
                              <p:par>
                                <p:cTn id="30" presetID="9" presetClass="entr" fill="hold" grpId="0" nodeType="afterEffect">
                                  <p:stCondLst>
                                    <p:cond delay="0"/>
                                  </p:stCondLst>
                                  <p:iterate>
                                    <p:tmAbs val="0"/>
                                  </p:iterate>
                                  <p:childTnLst>
                                    <p:set>
                                      <p:cBhvr>
                                        <p:cTn id="31" fill="hold"/>
                                        <p:tgtEl>
                                          <p:spTgt spid="1774"/>
                                        </p:tgtEl>
                                        <p:attrNameLst>
                                          <p:attrName>style.visibility</p:attrName>
                                        </p:attrNameLst>
                                      </p:cBhvr>
                                      <p:to>
                                        <p:strVal val="visible"/>
                                      </p:to>
                                    </p:set>
                                    <p:animEffect transition="in" filter="dissolve">
                                      <p:cBhvr>
                                        <p:cTn id="32" dur="150"/>
                                        <p:tgtEl>
                                          <p:spTgt spid="177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grpId="0" nodeType="clickEffect">
                                  <p:stCondLst>
                                    <p:cond delay="0"/>
                                  </p:stCondLst>
                                  <p:iterate>
                                    <p:tmAbs val="0"/>
                                  </p:iterate>
                                  <p:childTnLst>
                                    <p:set>
                                      <p:cBhvr>
                                        <p:cTn id="36" fill="hold"/>
                                        <p:tgtEl>
                                          <p:spTgt spid="1796"/>
                                        </p:tgtEl>
                                        <p:attrNameLst>
                                          <p:attrName>style.visibility</p:attrName>
                                        </p:attrNameLst>
                                      </p:cBhvr>
                                      <p:to>
                                        <p:strVal val="visible"/>
                                      </p:to>
                                    </p:set>
                                    <p:animEffect transition="in" filter="dissolve">
                                      <p:cBhvr>
                                        <p:cTn id="37" dur="1000"/>
                                        <p:tgtEl>
                                          <p:spTgt spid="1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5" grpId="0" animBg="1" advAuto="0"/>
      <p:bldP spid="1757" grpId="0" animBg="1" advAuto="0"/>
      <p:bldP spid="1761" grpId="0" animBg="1" advAuto="0"/>
      <p:bldP spid="1770" grpId="0" animBg="1" advAuto="0"/>
      <p:bldP spid="1774" grpId="0" animBg="1" advAuto="0"/>
      <p:bldP spid="1775" grpId="0" animBg="1" advAuto="0"/>
      <p:bldP spid="1776" grpId="0" animBg="1" advAuto="0"/>
      <p:bldP spid="1796"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3" name="Shape 1823"/>
          <p:cNvSpPr/>
          <p:nvPr/>
        </p:nvSpPr>
        <p:spPr>
          <a:xfrm>
            <a:off x="-257175" y="2058111"/>
            <a:ext cx="12706350" cy="2462888"/>
          </a:xfrm>
          <a:prstGeom prst="roundRect">
            <a:avLst>
              <a:gd name="adj" fmla="val 7500"/>
            </a:avLst>
          </a:prstGeom>
          <a:solidFill>
            <a:srgbClr val="FFA734"/>
          </a:solidFill>
          <a:ln w="25400">
            <a:solidFill>
              <a:srgbClr val="FFFFFF"/>
            </a:solidFill>
            <a:miter/>
          </a:ln>
        </p:spPr>
        <p:txBody>
          <a:bodyPr tIns="45720" bIns="45720" anchor="ctr"/>
          <a:lstStyle/>
          <a:p>
            <a:pPr algn="ctr">
              <a:defRPr sz="6400" b="0">
                <a:solidFill>
                  <a:srgbClr val="FFFFFF"/>
                </a:solidFill>
                <a:latin typeface="Calibri"/>
                <a:ea typeface="Calibri"/>
                <a:cs typeface="Calibri"/>
                <a:sym typeface="Calibri"/>
              </a:defRPr>
            </a:pPr>
            <a:endParaRPr sz="3200"/>
          </a:p>
        </p:txBody>
      </p:sp>
      <p:sp>
        <p:nvSpPr>
          <p:cNvPr id="1824" name="Shape 1824"/>
          <p:cNvSpPr/>
          <p:nvPr/>
        </p:nvSpPr>
        <p:spPr>
          <a:xfrm>
            <a:off x="899171" y="2357886"/>
            <a:ext cx="2447499" cy="2142229"/>
          </a:xfrm>
          <a:prstGeom prst="rect">
            <a:avLst/>
          </a:prstGeom>
          <a:ln w="25400">
            <a:miter lim="400000"/>
          </a:ln>
          <a:extLst>
            <a:ext uri="{C572A759-6A51-4108-AA02-DFA0A04FC94B}">
              <ma14:wrappingTextBoxFlag xmlns="" xmlns:ma14="http://schemas.microsoft.com/office/mac/drawingml/2011/main" val="1"/>
            </a:ext>
          </a:extLst>
        </p:spPr>
        <p:txBody>
          <a:bodyPr tIns="45720" bIns="45720" anchor="ctr"/>
          <a:lstStyle>
            <a:lvl1pPr algn="ctr">
              <a:defRPr sz="6400" b="0">
                <a:solidFill>
                  <a:srgbClr val="FFFFFF"/>
                </a:solidFill>
                <a:latin typeface="Calibri"/>
                <a:ea typeface="Calibri"/>
                <a:cs typeface="Calibri"/>
                <a:sym typeface="Calibri"/>
              </a:defRPr>
            </a:lvl1pPr>
          </a:lstStyle>
          <a:p>
            <a:r>
              <a:rPr sz="3200"/>
              <a:t>用户自定义因子载荷</a:t>
            </a:r>
          </a:p>
        </p:txBody>
      </p:sp>
      <p:sp>
        <p:nvSpPr>
          <p:cNvPr id="1825" name="Shape 1825"/>
          <p:cNvSpPr/>
          <p:nvPr/>
        </p:nvSpPr>
        <p:spPr>
          <a:xfrm>
            <a:off x="4040917" y="3012500"/>
            <a:ext cx="554110" cy="554110"/>
          </a:xfrm>
          <a:prstGeom prst="rightArrow">
            <a:avLst>
              <a:gd name="adj1" fmla="val 64000"/>
              <a:gd name="adj2" fmla="val 50000"/>
            </a:avLst>
          </a:prstGeom>
          <a:solidFill>
            <a:srgbClr val="FFDCA8"/>
          </a:solidFill>
          <a:ln w="12700">
            <a:miter lim="400000"/>
          </a:ln>
        </p:spPr>
        <p:txBody>
          <a:bodyPr tIns="45720" bIns="45720" anchor="ctr"/>
          <a:lstStyle/>
          <a:p>
            <a:pPr>
              <a:defRPr b="0">
                <a:latin typeface="Calibri"/>
                <a:ea typeface="Calibri"/>
                <a:cs typeface="Calibri"/>
                <a:sym typeface="Calibri"/>
              </a:defRPr>
            </a:pPr>
            <a:endParaRPr sz="900"/>
          </a:p>
        </p:txBody>
      </p:sp>
      <p:sp>
        <p:nvSpPr>
          <p:cNvPr id="1826" name="Shape 1826"/>
          <p:cNvSpPr/>
          <p:nvPr/>
        </p:nvSpPr>
        <p:spPr>
          <a:xfrm>
            <a:off x="5109482" y="2540815"/>
            <a:ext cx="2408136" cy="1497479"/>
          </a:xfrm>
          <a:prstGeom prst="rect">
            <a:avLst/>
          </a:prstGeom>
          <a:ln w="25400">
            <a:miter lim="400000"/>
          </a:ln>
          <a:extLst>
            <a:ext uri="{C572A759-6A51-4108-AA02-DFA0A04FC94B}">
              <ma14:wrappingTextBoxFlag xmlns="" xmlns:ma14="http://schemas.microsoft.com/office/mac/drawingml/2011/main" val="1"/>
            </a:ext>
          </a:extLst>
        </p:spPr>
        <p:txBody>
          <a:bodyPr tIns="45720" bIns="45720" anchor="ctr"/>
          <a:lstStyle>
            <a:lvl1pPr algn="ctr">
              <a:defRPr sz="6400" b="0">
                <a:solidFill>
                  <a:srgbClr val="FFFFFF"/>
                </a:solidFill>
                <a:latin typeface="Calibri"/>
                <a:ea typeface="Calibri"/>
                <a:cs typeface="Calibri"/>
                <a:sym typeface="Calibri"/>
              </a:defRPr>
            </a:lvl1pPr>
          </a:lstStyle>
          <a:p>
            <a:r>
              <a:rPr sz="3200"/>
              <a:t>最优化算法</a:t>
            </a:r>
          </a:p>
        </p:txBody>
      </p:sp>
      <p:sp>
        <p:nvSpPr>
          <p:cNvPr id="1827" name="Shape 1827"/>
          <p:cNvSpPr/>
          <p:nvPr/>
        </p:nvSpPr>
        <p:spPr>
          <a:xfrm>
            <a:off x="7907192" y="3012500"/>
            <a:ext cx="554110" cy="554110"/>
          </a:xfrm>
          <a:prstGeom prst="rightArrow">
            <a:avLst>
              <a:gd name="adj1" fmla="val 64000"/>
              <a:gd name="adj2" fmla="val 50000"/>
            </a:avLst>
          </a:prstGeom>
          <a:solidFill>
            <a:srgbClr val="FFDCA8"/>
          </a:solidFill>
          <a:ln w="12700">
            <a:miter lim="400000"/>
          </a:ln>
        </p:spPr>
        <p:txBody>
          <a:bodyPr tIns="45720" bIns="45720" anchor="ctr"/>
          <a:lstStyle/>
          <a:p>
            <a:pPr>
              <a:defRPr b="0">
                <a:latin typeface="Calibri"/>
                <a:ea typeface="Calibri"/>
                <a:cs typeface="Calibri"/>
                <a:sym typeface="Calibri"/>
              </a:defRPr>
            </a:pPr>
            <a:endParaRPr sz="900"/>
          </a:p>
        </p:txBody>
      </p:sp>
      <p:sp>
        <p:nvSpPr>
          <p:cNvPr id="1828" name="Shape 1828"/>
          <p:cNvSpPr/>
          <p:nvPr/>
        </p:nvSpPr>
        <p:spPr>
          <a:xfrm>
            <a:off x="8850875" y="1986985"/>
            <a:ext cx="2408136" cy="2884031"/>
          </a:xfrm>
          <a:prstGeom prst="rect">
            <a:avLst/>
          </a:prstGeom>
          <a:ln w="25400">
            <a:miter lim="400000"/>
          </a:ln>
          <a:extLst>
            <a:ext uri="{C572A759-6A51-4108-AA02-DFA0A04FC94B}">
              <ma14:wrappingTextBoxFlag xmlns="" xmlns:ma14="http://schemas.microsoft.com/office/mac/drawingml/2011/main" val="1"/>
            </a:ext>
          </a:extLst>
        </p:spPr>
        <p:txBody>
          <a:bodyPr tIns="45720" bIns="45720" anchor="ctr"/>
          <a:lstStyle>
            <a:lvl1pPr algn="ctr">
              <a:defRPr sz="6400" b="0">
                <a:solidFill>
                  <a:srgbClr val="FFFFFF"/>
                </a:solidFill>
                <a:latin typeface="Calibri"/>
                <a:ea typeface="Calibri"/>
                <a:cs typeface="Calibri"/>
                <a:sym typeface="Calibri"/>
              </a:defRPr>
            </a:lvl1pPr>
          </a:lstStyle>
          <a:p>
            <a:r>
              <a:rPr sz="3200"/>
              <a:t>输出最符合用户期望的资产配置</a:t>
            </a:r>
          </a:p>
        </p:txBody>
      </p:sp>
      <p:sp>
        <p:nvSpPr>
          <p:cNvPr id="1829" name="Shape 1829"/>
          <p:cNvSpPr/>
          <p:nvPr/>
        </p:nvSpPr>
        <p:spPr>
          <a:xfrm>
            <a:off x="1700581" y="5171299"/>
            <a:ext cx="5234783" cy="424732"/>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nSpc>
                <a:spcPct val="120000"/>
              </a:lnSpc>
              <a:defRPr b="0">
                <a:solidFill>
                  <a:srgbClr val="262626"/>
                </a:solidFill>
                <a:latin typeface="微软雅黑"/>
                <a:ea typeface="微软雅黑"/>
                <a:cs typeface="微软雅黑"/>
                <a:sym typeface="微软雅黑"/>
              </a:defRPr>
            </a:pPr>
            <a:r>
              <a:rPr sz="900"/>
              <a:t>允许用户自定义期望的因子暴露</a:t>
            </a:r>
          </a:p>
          <a:p>
            <a:pPr>
              <a:lnSpc>
                <a:spcPct val="120000"/>
              </a:lnSpc>
              <a:defRPr b="0">
                <a:solidFill>
                  <a:srgbClr val="262626"/>
                </a:solidFill>
                <a:latin typeface="微软雅黑"/>
                <a:ea typeface="微软雅黑"/>
                <a:cs typeface="微软雅黑"/>
                <a:sym typeface="微软雅黑"/>
              </a:defRPr>
            </a:pPr>
            <a:r>
              <a:rPr sz="900"/>
              <a:t>加入用户对因子的主观判断  </a:t>
            </a:r>
          </a:p>
        </p:txBody>
      </p:sp>
      <p:grpSp>
        <p:nvGrpSpPr>
          <p:cNvPr id="1835" name="Group 1835" descr="组合 55"/>
          <p:cNvGrpSpPr/>
          <p:nvPr/>
        </p:nvGrpSpPr>
        <p:grpSpPr>
          <a:xfrm>
            <a:off x="-685843" y="-675440"/>
            <a:ext cx="2287523" cy="2287523"/>
            <a:chOff x="0" y="0"/>
            <a:chExt cx="4575044" cy="4575044"/>
          </a:xfrm>
        </p:grpSpPr>
        <p:sp>
          <p:nvSpPr>
            <p:cNvPr id="1830" name="Shape 1830" descr="圆: 空心 56"/>
            <p:cNvSpPr/>
            <p:nvPr/>
          </p:nvSpPr>
          <p:spPr>
            <a:xfrm rot="10800000">
              <a:off x="0" y="0"/>
              <a:ext cx="4575045" cy="45750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45720" tIns="45720" rIns="45720" bIns="45720" numCol="1" anchor="ctr">
              <a:noAutofit/>
            </a:bodyPr>
            <a:lstStyle/>
            <a:p>
              <a:pPr algn="ctr"/>
              <a:endParaRPr sz="900"/>
            </a:p>
          </p:txBody>
        </p:sp>
        <p:grpSp>
          <p:nvGrpSpPr>
            <p:cNvPr id="1834" name="Group 1834" descr="组合 57"/>
            <p:cNvGrpSpPr/>
            <p:nvPr/>
          </p:nvGrpSpPr>
          <p:grpSpPr>
            <a:xfrm>
              <a:off x="1506069" y="1506070"/>
              <a:ext cx="1562909" cy="1562907"/>
              <a:chOff x="0" y="0"/>
              <a:chExt cx="1562908" cy="1562906"/>
            </a:xfrm>
          </p:grpSpPr>
          <p:sp>
            <p:nvSpPr>
              <p:cNvPr id="1831" name="Shape 1831" descr="矩形 58"/>
              <p:cNvSpPr/>
              <p:nvPr/>
            </p:nvSpPr>
            <p:spPr>
              <a:xfrm rot="10800000">
                <a:off x="1230811" y="2046"/>
                <a:ext cx="332097" cy="1560861"/>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32" name="Shape 1832" descr="矩形 59"/>
              <p:cNvSpPr/>
              <p:nvPr/>
            </p:nvSpPr>
            <p:spPr>
              <a:xfrm rot="5400000">
                <a:off x="615407" y="615402"/>
                <a:ext cx="332097" cy="1562907"/>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833" name="Shape 1833" descr="矩形 61"/>
              <p:cNvSpPr/>
              <p:nvPr/>
            </p:nvSpPr>
            <p:spPr>
              <a:xfrm rot="18900000">
                <a:off x="615405" y="-157641"/>
                <a:ext cx="332097" cy="1878189"/>
              </a:xfrm>
              <a:prstGeom prst="rect">
                <a:avLst/>
              </a:prstGeom>
              <a:solidFill>
                <a:schemeClr val="accent4"/>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grpSp>
      </p:grpSp>
      <p:sp>
        <p:nvSpPr>
          <p:cNvPr id="1836" name="Shape 1836" descr="分点上标题"/>
          <p:cNvSpPr/>
          <p:nvPr/>
        </p:nvSpPr>
        <p:spPr>
          <a:xfrm>
            <a:off x="1628175" y="770325"/>
            <a:ext cx="5702698" cy="907941"/>
          </a:xfrm>
          <a:prstGeom prst="rect">
            <a:avLst/>
          </a:prstGeom>
          <a:ln w="25400">
            <a:miter lim="400000"/>
          </a:ln>
          <a:extLst>
            <a:ext uri="{C572A759-6A51-4108-AA02-DFA0A04FC94B}">
              <ma14:wrappingTextBoxFlag xmlns="" xmlns:ma14="http://schemas.microsoft.com/office/mac/drawingml/2011/main" val="1"/>
            </a:ext>
          </a:extLst>
        </p:spPr>
        <p:txBody>
          <a:bodyPr tIns="45720" bIns="45720" anchor="ctr">
            <a:spAutoFit/>
          </a:bodyPr>
          <a:lstStyle/>
          <a:p>
            <a:pPr>
              <a:defRPr sz="10600">
                <a:solidFill>
                  <a:schemeClr val="accent4"/>
                </a:solidFill>
                <a:latin typeface="微软雅黑"/>
                <a:ea typeface="微软雅黑"/>
                <a:cs typeface="微软雅黑"/>
                <a:sym typeface="微软雅黑"/>
              </a:defRPr>
            </a:pPr>
            <a:r>
              <a:rPr sz="5300">
                <a:solidFill>
                  <a:srgbClr val="FFA734"/>
                </a:solidFill>
              </a:rPr>
              <a:t>因子</a:t>
            </a:r>
            <a:r>
              <a:rPr sz="5300">
                <a:solidFill>
                  <a:srgbClr val="000000"/>
                </a:solidFill>
              </a:rPr>
              <a:t>优化器</a:t>
            </a:r>
          </a:p>
        </p:txBody>
      </p:sp>
      <p:sp>
        <p:nvSpPr>
          <p:cNvPr id="1837" name="Shape 1837"/>
          <p:cNvSpPr/>
          <p:nvPr/>
        </p:nvSpPr>
        <p:spPr>
          <a:xfrm>
            <a:off x="6677081" y="4839194"/>
            <a:ext cx="5234783" cy="590931"/>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lnSpc>
                <a:spcPct val="120000"/>
              </a:lnSpc>
              <a:defRPr b="0">
                <a:solidFill>
                  <a:srgbClr val="262626"/>
                </a:solidFill>
                <a:latin typeface="微软雅黑"/>
                <a:ea typeface="微软雅黑"/>
                <a:cs typeface="微软雅黑"/>
                <a:sym typeface="微软雅黑"/>
              </a:defRPr>
            </a:pPr>
            <a:r>
              <a:rPr sz="900"/>
              <a:t> </a:t>
            </a:r>
          </a:p>
          <a:p>
            <a:pPr>
              <a:lnSpc>
                <a:spcPct val="120000"/>
              </a:lnSpc>
              <a:defRPr b="0">
                <a:solidFill>
                  <a:srgbClr val="262626"/>
                </a:solidFill>
                <a:latin typeface="微软雅黑"/>
                <a:ea typeface="微软雅黑"/>
                <a:cs typeface="微软雅黑"/>
                <a:sym typeface="微软雅黑"/>
              </a:defRPr>
            </a:pPr>
            <a:r>
              <a:rPr sz="900"/>
              <a:t>为用户提供高自由度的资产配置选择</a:t>
            </a:r>
          </a:p>
          <a:p>
            <a:pPr>
              <a:lnSpc>
                <a:spcPct val="120000"/>
              </a:lnSpc>
              <a:defRPr b="0">
                <a:solidFill>
                  <a:srgbClr val="262626"/>
                </a:solidFill>
                <a:latin typeface="微软雅黑"/>
                <a:ea typeface="微软雅黑"/>
                <a:cs typeface="微软雅黑"/>
                <a:sym typeface="微软雅黑"/>
              </a:defRPr>
            </a:pPr>
            <a:r>
              <a:rPr sz="900"/>
              <a:t>最大程度满足用户订制需求</a:t>
            </a:r>
          </a:p>
        </p:txBody>
      </p:sp>
    </p:spTree>
    <p:extLst>
      <p:ext uri="{BB962C8B-B14F-4D97-AF65-F5344CB8AC3E}">
        <p14:creationId xmlns:p14="http://schemas.microsoft.com/office/powerpoint/2010/main" val="2780718093"/>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829"/>
                                        </p:tgtEl>
                                        <p:attrNameLst>
                                          <p:attrName>style.visibility</p:attrName>
                                        </p:attrNameLst>
                                      </p:cBhvr>
                                      <p:to>
                                        <p:strVal val="visible"/>
                                      </p:to>
                                    </p:set>
                                    <p:animEffect transition="in" filter="dissolve">
                                      <p:cBhvr>
                                        <p:cTn id="7" dur="500"/>
                                        <p:tgtEl>
                                          <p:spTgt spid="182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837"/>
                                        </p:tgtEl>
                                        <p:attrNameLst>
                                          <p:attrName>style.visibility</p:attrName>
                                        </p:attrNameLst>
                                      </p:cBhvr>
                                      <p:to>
                                        <p:strVal val="visible"/>
                                      </p:to>
                                    </p:set>
                                    <p:animEffect transition="in" filter="dissolve">
                                      <p:cBhvr>
                                        <p:cTn id="11" dur="500"/>
                                        <p:tgtEl>
                                          <p:spTgt spid="1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9" grpId="0" animBg="1" advAuto="0"/>
      <p:bldP spid="183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 name="Shape 1891" descr="直接连接符 5"/>
          <p:cNvSpPr/>
          <p:nvPr/>
        </p:nvSpPr>
        <p:spPr>
          <a:xfrm>
            <a:off x="554590" y="2056809"/>
            <a:ext cx="941301" cy="22135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chemeClr val="accent4">
                <a:alpha val="10000"/>
              </a:schemeClr>
            </a:solidFill>
            <a:miter/>
          </a:ln>
        </p:spPr>
        <p:txBody>
          <a:bodyPr/>
          <a:lstStyle/>
          <a:p>
            <a:endParaRPr sz="900"/>
          </a:p>
        </p:txBody>
      </p:sp>
      <p:sp>
        <p:nvSpPr>
          <p:cNvPr id="1840" name="Shape 1840" descr="椭圆 32"/>
          <p:cNvSpPr/>
          <p:nvPr/>
        </p:nvSpPr>
        <p:spPr>
          <a:xfrm rot="19601501">
            <a:off x="-177394" y="1046549"/>
            <a:ext cx="1052175" cy="1052175"/>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1892" name="Shape 1892" descr="直接连接符 36"/>
          <p:cNvSpPr/>
          <p:nvPr/>
        </p:nvSpPr>
        <p:spPr>
          <a:xfrm>
            <a:off x="3713032" y="1327003"/>
            <a:ext cx="354727" cy="8784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chemeClr val="accent4">
                <a:alpha val="10000"/>
              </a:schemeClr>
            </a:solidFill>
            <a:miter/>
          </a:ln>
        </p:spPr>
        <p:txBody>
          <a:bodyPr/>
          <a:lstStyle/>
          <a:p>
            <a:endParaRPr sz="900"/>
          </a:p>
        </p:txBody>
      </p:sp>
      <p:sp>
        <p:nvSpPr>
          <p:cNvPr id="1842" name="Shape 1842" descr="椭圆 67"/>
          <p:cNvSpPr/>
          <p:nvPr/>
        </p:nvSpPr>
        <p:spPr>
          <a:xfrm rot="19902816">
            <a:off x="3943682" y="944650"/>
            <a:ext cx="396743" cy="39674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cxnSp>
        <p:nvCxnSpPr>
          <p:cNvPr id="1843" name="Connector 1843" descr="直接连接符 70"/>
          <p:cNvCxnSpPr>
            <a:stCxn id="1844" idx="0"/>
            <a:endCxn id="1840" idx="0"/>
          </p:cNvCxnSpPr>
          <p:nvPr/>
        </p:nvCxnSpPr>
        <p:spPr>
          <a:xfrm flipH="1" flipV="1">
            <a:off x="348693" y="1572636"/>
            <a:ext cx="1774228" cy="11627"/>
          </a:xfrm>
          <a:prstGeom prst="straightConnector1">
            <a:avLst/>
          </a:prstGeom>
          <a:ln w="12700">
            <a:solidFill>
              <a:schemeClr val="accent4">
                <a:alpha val="10000"/>
              </a:schemeClr>
            </a:solidFill>
            <a:miter/>
          </a:ln>
        </p:spPr>
      </p:cxnSp>
      <p:sp>
        <p:nvSpPr>
          <p:cNvPr id="1844" name="Shape 1844" descr="椭圆 73"/>
          <p:cNvSpPr/>
          <p:nvPr/>
        </p:nvSpPr>
        <p:spPr>
          <a:xfrm rot="18518723">
            <a:off x="1924549" y="1385891"/>
            <a:ext cx="396743" cy="39674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1893" name="Shape 1893" descr="直接连接符 116"/>
          <p:cNvSpPr/>
          <p:nvPr/>
        </p:nvSpPr>
        <p:spPr>
          <a:xfrm>
            <a:off x="2574638" y="3018626"/>
            <a:ext cx="468315" cy="21260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chemeClr val="accent4">
                <a:alpha val="10000"/>
              </a:schemeClr>
            </a:solidFill>
            <a:miter/>
          </a:ln>
        </p:spPr>
        <p:txBody>
          <a:bodyPr/>
          <a:lstStyle/>
          <a:p>
            <a:endParaRPr sz="900"/>
          </a:p>
        </p:txBody>
      </p:sp>
      <p:sp>
        <p:nvSpPr>
          <p:cNvPr id="1846" name="Shape 1846" descr="椭圆 119"/>
          <p:cNvSpPr/>
          <p:nvPr/>
        </p:nvSpPr>
        <p:spPr>
          <a:xfrm rot="19644584">
            <a:off x="2800549" y="5137565"/>
            <a:ext cx="617719" cy="617719"/>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1847" name="Shape 1847" descr="椭圆 125"/>
          <p:cNvSpPr/>
          <p:nvPr/>
        </p:nvSpPr>
        <p:spPr>
          <a:xfrm rot="18901075">
            <a:off x="11319383" y="503240"/>
            <a:ext cx="396743" cy="39674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1848" name="Shape 1848" descr="椭圆 126"/>
          <p:cNvSpPr/>
          <p:nvPr/>
        </p:nvSpPr>
        <p:spPr>
          <a:xfrm rot="18901075">
            <a:off x="10814357" y="5594862"/>
            <a:ext cx="1224307" cy="1224307"/>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cxnSp>
        <p:nvCxnSpPr>
          <p:cNvPr id="1849" name="Connector 1849" descr="直接连接符 127"/>
          <p:cNvCxnSpPr>
            <a:stCxn id="1842" idx="0"/>
            <a:endCxn id="1850" idx="0"/>
          </p:cNvCxnSpPr>
          <p:nvPr/>
        </p:nvCxnSpPr>
        <p:spPr>
          <a:xfrm>
            <a:off x="4142053" y="1143021"/>
            <a:ext cx="1400891" cy="649364"/>
          </a:xfrm>
          <a:prstGeom prst="straightConnector1">
            <a:avLst/>
          </a:prstGeom>
          <a:ln w="12700">
            <a:solidFill>
              <a:schemeClr val="accent4">
                <a:alpha val="10000"/>
              </a:schemeClr>
            </a:solidFill>
            <a:miter/>
          </a:ln>
        </p:spPr>
      </p:cxnSp>
      <p:sp>
        <p:nvSpPr>
          <p:cNvPr id="1850" name="Shape 1850" descr="椭圆 130"/>
          <p:cNvSpPr/>
          <p:nvPr/>
        </p:nvSpPr>
        <p:spPr>
          <a:xfrm rot="19902816">
            <a:off x="5470502" y="1719944"/>
            <a:ext cx="144883" cy="14488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sp>
        <p:nvSpPr>
          <p:cNvPr id="1851" name="Shape 1851" descr="椭圆 132"/>
          <p:cNvSpPr/>
          <p:nvPr/>
        </p:nvSpPr>
        <p:spPr>
          <a:xfrm rot="19902816">
            <a:off x="2516427" y="470422"/>
            <a:ext cx="144883" cy="144883"/>
          </a:xfrm>
          <a:prstGeom prst="ellipse">
            <a:avLst/>
          </a:prstGeom>
          <a:solidFill>
            <a:schemeClr val="accent4">
              <a:alpha val="10000"/>
            </a:schemeClr>
          </a:solidFill>
          <a:ln w="12700">
            <a:miter lim="400000"/>
          </a:ln>
        </p:spPr>
        <p:txBody>
          <a:bodyPr tIns="45720" bIns="45720" anchor="ctr"/>
          <a:lstStyle/>
          <a:p>
            <a:pPr algn="ctr">
              <a:defRPr>
                <a:solidFill>
                  <a:srgbClr val="FFFFFF"/>
                </a:solidFill>
              </a:defRPr>
            </a:pPr>
            <a:endParaRPr sz="900"/>
          </a:p>
        </p:txBody>
      </p:sp>
      <p:cxnSp>
        <p:nvCxnSpPr>
          <p:cNvPr id="1852" name="Connector 1852" descr="直接连接符 133"/>
          <p:cNvCxnSpPr>
            <a:stCxn id="1851" idx="0"/>
            <a:endCxn id="1844" idx="0"/>
          </p:cNvCxnSpPr>
          <p:nvPr/>
        </p:nvCxnSpPr>
        <p:spPr>
          <a:xfrm flipH="1">
            <a:off x="2122920" y="542863"/>
            <a:ext cx="465949" cy="1041400"/>
          </a:xfrm>
          <a:prstGeom prst="straightConnector1">
            <a:avLst/>
          </a:prstGeom>
          <a:ln w="12700">
            <a:solidFill>
              <a:schemeClr val="accent4">
                <a:alpha val="10000"/>
              </a:schemeClr>
            </a:solidFill>
            <a:miter/>
          </a:ln>
        </p:spPr>
      </p:cxnSp>
      <p:grpSp>
        <p:nvGrpSpPr>
          <p:cNvPr id="1868" name="Group 1868" descr="组合 77"/>
          <p:cNvGrpSpPr/>
          <p:nvPr/>
        </p:nvGrpSpPr>
        <p:grpSpPr>
          <a:xfrm>
            <a:off x="6409376" y="862988"/>
            <a:ext cx="1040073" cy="431800"/>
            <a:chOff x="133660" y="51245"/>
            <a:chExt cx="2080141" cy="863595"/>
          </a:xfrm>
        </p:grpSpPr>
        <p:sp>
          <p:nvSpPr>
            <p:cNvPr id="1853" name="Shape 1853" descr="文本框 78"/>
            <p:cNvSpPr/>
            <p:nvPr/>
          </p:nvSpPr>
          <p:spPr>
            <a:xfrm rot="16200000">
              <a:off x="238495" y="-53590"/>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54" name="Shape 1854" descr="文本框 79"/>
            <p:cNvSpPr/>
            <p:nvPr/>
          </p:nvSpPr>
          <p:spPr>
            <a:xfrm rot="16200000">
              <a:off x="650911" y="-4633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55" name="Shape 1855" descr="文本框 80"/>
            <p:cNvSpPr/>
            <p:nvPr/>
          </p:nvSpPr>
          <p:spPr>
            <a:xfrm rot="16200000">
              <a:off x="1052933" y="-4633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56" name="Shape 1856" descr="文本框 81"/>
            <p:cNvSpPr/>
            <p:nvPr/>
          </p:nvSpPr>
          <p:spPr>
            <a:xfrm rot="16200000">
              <a:off x="1454952" y="-4633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57" name="Shape 1857" descr="文本框 82"/>
            <p:cNvSpPr/>
            <p:nvPr/>
          </p:nvSpPr>
          <p:spPr>
            <a:xfrm rot="16200000">
              <a:off x="1856972" y="-4633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58" name="Shape 1858" descr="文本框 83"/>
            <p:cNvSpPr/>
            <p:nvPr/>
          </p:nvSpPr>
          <p:spPr>
            <a:xfrm rot="16200000">
              <a:off x="248892"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59" name="Shape 1859" descr="文本框 84"/>
            <p:cNvSpPr/>
            <p:nvPr/>
          </p:nvSpPr>
          <p:spPr>
            <a:xfrm rot="16200000">
              <a:off x="65091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60" name="Shape 1860" descr="文本框 85"/>
            <p:cNvSpPr/>
            <p:nvPr/>
          </p:nvSpPr>
          <p:spPr>
            <a:xfrm rot="16200000">
              <a:off x="1052932"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61" name="Shape 1861" descr="文本框 86"/>
            <p:cNvSpPr/>
            <p:nvPr/>
          </p:nvSpPr>
          <p:spPr>
            <a:xfrm rot="16200000">
              <a:off x="1454954"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62" name="Shape 1862" descr="文本框 87"/>
            <p:cNvSpPr/>
            <p:nvPr/>
          </p:nvSpPr>
          <p:spPr>
            <a:xfrm rot="16200000">
              <a:off x="1856973"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63" name="Shape 1863" descr="文本框 88"/>
            <p:cNvSpPr/>
            <p:nvPr/>
          </p:nvSpPr>
          <p:spPr>
            <a:xfrm rot="16200000">
              <a:off x="248892" y="55801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64" name="Shape 1864" descr="文本框 89"/>
            <p:cNvSpPr/>
            <p:nvPr/>
          </p:nvSpPr>
          <p:spPr>
            <a:xfrm rot="16200000">
              <a:off x="65091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65" name="Shape 1865" descr="文本框 90"/>
            <p:cNvSpPr/>
            <p:nvPr/>
          </p:nvSpPr>
          <p:spPr>
            <a:xfrm rot="16200000">
              <a:off x="1052932" y="55801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66" name="Shape 1866" descr="文本框 91"/>
            <p:cNvSpPr/>
            <p:nvPr/>
          </p:nvSpPr>
          <p:spPr>
            <a:xfrm rot="16200000">
              <a:off x="1454953" y="55801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67" name="Shape 1867" descr="文本框 92"/>
            <p:cNvSpPr/>
            <p:nvPr/>
          </p:nvSpPr>
          <p:spPr>
            <a:xfrm rot="16200000">
              <a:off x="1856972" y="558011"/>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grpSp>
      <p:grpSp>
        <p:nvGrpSpPr>
          <p:cNvPr id="1874" name="Group 1874" descr="组合 55"/>
          <p:cNvGrpSpPr/>
          <p:nvPr/>
        </p:nvGrpSpPr>
        <p:grpSpPr>
          <a:xfrm>
            <a:off x="-685843" y="-675440"/>
            <a:ext cx="2287524" cy="2287524"/>
            <a:chOff x="0" y="0"/>
            <a:chExt cx="4575047" cy="4575047"/>
          </a:xfrm>
        </p:grpSpPr>
        <p:sp>
          <p:nvSpPr>
            <p:cNvPr id="1869" name="Shape 1869" descr="圆: 空心 56"/>
            <p:cNvSpPr/>
            <p:nvPr/>
          </p:nvSpPr>
          <p:spPr>
            <a:xfrm rot="10800000">
              <a:off x="0" y="0"/>
              <a:ext cx="4575047" cy="457504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56" y="10800"/>
                  </a:moveTo>
                  <a:cubicBezTo>
                    <a:pt x="2956" y="15132"/>
                    <a:pt x="6468" y="18644"/>
                    <a:pt x="10800" y="18644"/>
                  </a:cubicBezTo>
                  <a:cubicBezTo>
                    <a:pt x="15132" y="18644"/>
                    <a:pt x="18644" y="15132"/>
                    <a:pt x="18644" y="10800"/>
                  </a:cubicBezTo>
                  <a:cubicBezTo>
                    <a:pt x="18644" y="6468"/>
                    <a:pt x="15132" y="2956"/>
                    <a:pt x="10800" y="2956"/>
                  </a:cubicBezTo>
                  <a:cubicBezTo>
                    <a:pt x="6468" y="2956"/>
                    <a:pt x="2956" y="6468"/>
                    <a:pt x="2956" y="10800"/>
                  </a:cubicBezTo>
                  <a:close/>
                </a:path>
              </a:pathLst>
            </a:custGeom>
            <a:solidFill>
              <a:schemeClr val="accent4"/>
            </a:solidFill>
            <a:ln w="12700" cap="flat">
              <a:noFill/>
              <a:miter lim="400000"/>
            </a:ln>
            <a:effectLst/>
          </p:spPr>
          <p:txBody>
            <a:bodyPr wrap="square" lIns="35718" tIns="35718" rIns="35718" bIns="35718" numCol="1" anchor="ctr">
              <a:noAutofit/>
            </a:bodyPr>
            <a:lstStyle/>
            <a:p>
              <a:pPr algn="ctr"/>
              <a:endParaRPr sz="900"/>
            </a:p>
          </p:txBody>
        </p:sp>
        <p:grpSp>
          <p:nvGrpSpPr>
            <p:cNvPr id="1873" name="Group 1873" descr="组合 57"/>
            <p:cNvGrpSpPr/>
            <p:nvPr/>
          </p:nvGrpSpPr>
          <p:grpSpPr>
            <a:xfrm>
              <a:off x="1506068" y="1506070"/>
              <a:ext cx="1562913" cy="1562910"/>
              <a:chOff x="0" y="0"/>
              <a:chExt cx="1562911" cy="1562909"/>
            </a:xfrm>
          </p:grpSpPr>
          <p:sp>
            <p:nvSpPr>
              <p:cNvPr id="1870" name="Shape 1870" descr="矩形 58"/>
              <p:cNvSpPr/>
              <p:nvPr/>
            </p:nvSpPr>
            <p:spPr>
              <a:xfrm rot="10800000">
                <a:off x="1230812" y="2046"/>
                <a:ext cx="332098" cy="1560863"/>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871" name="Shape 1871" descr="矩形 59"/>
              <p:cNvSpPr/>
              <p:nvPr/>
            </p:nvSpPr>
            <p:spPr>
              <a:xfrm rot="5400000">
                <a:off x="615408" y="615402"/>
                <a:ext cx="332098" cy="1562909"/>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sp>
            <p:nvSpPr>
              <p:cNvPr id="1872" name="Shape 1872" descr="矩形 61"/>
              <p:cNvSpPr/>
              <p:nvPr/>
            </p:nvSpPr>
            <p:spPr>
              <a:xfrm rot="18900000">
                <a:off x="615405" y="-157642"/>
                <a:ext cx="332098" cy="1878192"/>
              </a:xfrm>
              <a:prstGeom prst="rect">
                <a:avLst/>
              </a:prstGeom>
              <a:solidFill>
                <a:schemeClr val="accent4"/>
              </a:solidFill>
              <a:ln w="12700" cap="flat">
                <a:noFill/>
                <a:miter lim="400000"/>
              </a:ln>
              <a:effectLst/>
            </p:spPr>
            <p:txBody>
              <a:bodyPr wrap="square" lIns="35718" tIns="35718" rIns="35718" bIns="35718" numCol="1" anchor="ctr">
                <a:noAutofit/>
              </a:bodyPr>
              <a:lstStyle/>
              <a:p>
                <a:pPr algn="ctr">
                  <a:defRPr>
                    <a:solidFill>
                      <a:srgbClr val="FFFFFF"/>
                    </a:solidFill>
                  </a:defRPr>
                </a:pPr>
                <a:endParaRPr sz="900"/>
              </a:p>
            </p:txBody>
          </p:sp>
        </p:grpSp>
      </p:grpSp>
      <p:sp>
        <p:nvSpPr>
          <p:cNvPr id="1875" name="Shape 1875" descr="分点上标题"/>
          <p:cNvSpPr/>
          <p:nvPr/>
        </p:nvSpPr>
        <p:spPr>
          <a:xfrm>
            <a:off x="1660222" y="50414"/>
            <a:ext cx="3613428" cy="2185214"/>
          </a:xfrm>
          <a:prstGeom prst="rect">
            <a:avLst/>
          </a:prstGeom>
          <a:ln w="25400">
            <a:miter lim="400000"/>
          </a:ln>
          <a:extLst>
            <a:ext uri="{C572A759-6A51-4108-AA02-DFA0A04FC94B}">
              <ma14:wrappingTextBoxFlag xmlns="" xmlns:ma14="http://schemas.microsoft.com/office/mac/drawingml/2011/main" val="1"/>
            </a:ext>
          </a:extLst>
        </p:spPr>
        <p:txBody>
          <a:bodyPr tIns="45720" bIns="45720" anchor="ctr">
            <a:spAutoFit/>
          </a:bodyPr>
          <a:lstStyle/>
          <a:p>
            <a:pPr>
              <a:defRPr sz="13600" b="0">
                <a:solidFill>
                  <a:srgbClr val="F7C033"/>
                </a:solidFill>
                <a:latin typeface="Microsoft YaHei"/>
                <a:ea typeface="Microsoft YaHei"/>
                <a:cs typeface="Microsoft YaHei"/>
                <a:sym typeface="Microsoft YaHei"/>
              </a:defRPr>
            </a:pPr>
            <a:r>
              <a:rPr sz="6800">
                <a:solidFill>
                  <a:srgbClr val="000000"/>
                </a:solidFill>
              </a:rPr>
              <a:t>回测</a:t>
            </a:r>
            <a:r>
              <a:rPr sz="6800">
                <a:solidFill>
                  <a:srgbClr val="FFA734"/>
                </a:solidFill>
              </a:rPr>
              <a:t>报告</a:t>
            </a:r>
          </a:p>
        </p:txBody>
      </p:sp>
      <p:sp>
        <p:nvSpPr>
          <p:cNvPr id="1876" name="Shape 1876"/>
          <p:cNvSpPr/>
          <p:nvPr/>
        </p:nvSpPr>
        <p:spPr>
          <a:xfrm>
            <a:off x="5367396" y="2849500"/>
            <a:ext cx="1439864" cy="1439864"/>
          </a:xfrm>
          <a:prstGeom prst="rect">
            <a:avLst/>
          </a:prstGeom>
          <a:solidFill>
            <a:srgbClr val="FFA734"/>
          </a:solidFill>
          <a:ln w="12700">
            <a:miter lim="400000"/>
          </a:ln>
        </p:spPr>
        <p:txBody>
          <a:bodyPr tIns="45720" bIns="45720" anchor="ctr"/>
          <a:lstStyle/>
          <a:p>
            <a:pPr>
              <a:defRPr sz="2600">
                <a:latin typeface="Arial"/>
                <a:ea typeface="Arial"/>
                <a:cs typeface="Arial"/>
                <a:sym typeface="Arial"/>
              </a:defRPr>
            </a:pPr>
            <a:endParaRPr sz="1300"/>
          </a:p>
        </p:txBody>
      </p:sp>
      <p:sp>
        <p:nvSpPr>
          <p:cNvPr id="1877" name="Shape 1877"/>
          <p:cNvSpPr/>
          <p:nvPr/>
        </p:nvSpPr>
        <p:spPr>
          <a:xfrm>
            <a:off x="7567040" y="4930216"/>
            <a:ext cx="2979738" cy="492443"/>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330200">
              <a:tabLst>
                <a:tab pos="8521700" algn="r"/>
              </a:tabLst>
              <a:defRPr sz="3200">
                <a:latin typeface="+mn-lt"/>
                <a:ea typeface="+mn-ea"/>
                <a:cs typeface="+mn-cs"/>
                <a:sym typeface="Helvetica"/>
              </a:defRPr>
            </a:pPr>
            <a:r>
              <a:rPr sz="1600"/>
              <a:t>行业，Barra因子</a:t>
            </a:r>
          </a:p>
          <a:p>
            <a:pPr defTabSz="330200">
              <a:tabLst>
                <a:tab pos="8521700" algn="r"/>
              </a:tabLst>
              <a:defRPr sz="3200">
                <a:latin typeface="+mn-lt"/>
                <a:ea typeface="+mn-ea"/>
                <a:cs typeface="+mn-cs"/>
                <a:sym typeface="Helvetica"/>
              </a:defRPr>
            </a:pPr>
            <a:r>
              <a:rPr sz="1600"/>
              <a:t>brinson归因 品种归因</a:t>
            </a:r>
            <a:endParaRPr sz="1700"/>
          </a:p>
        </p:txBody>
      </p:sp>
      <p:sp>
        <p:nvSpPr>
          <p:cNvPr id="1878" name="Shape 1878"/>
          <p:cNvSpPr/>
          <p:nvPr/>
        </p:nvSpPr>
        <p:spPr>
          <a:xfrm>
            <a:off x="7567040" y="2631183"/>
            <a:ext cx="2979738" cy="984885"/>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330200">
              <a:tabLst>
                <a:tab pos="8521700" algn="r"/>
              </a:tabLst>
              <a:defRPr sz="3200" b="0">
                <a:latin typeface="+mn-lt"/>
                <a:ea typeface="+mn-ea"/>
                <a:cs typeface="+mn-cs"/>
                <a:sym typeface="Helvetica"/>
              </a:defRPr>
            </a:pPr>
            <a:r>
              <a:rPr sz="1600"/>
              <a:t>净值</a:t>
            </a:r>
          </a:p>
          <a:p>
            <a:pPr defTabSz="330200">
              <a:tabLst>
                <a:tab pos="8521700" algn="r"/>
              </a:tabLst>
              <a:defRPr sz="3200">
                <a:latin typeface="+mn-lt"/>
                <a:ea typeface="+mn-ea"/>
                <a:cs typeface="+mn-cs"/>
                <a:sym typeface="Helvetica"/>
              </a:defRPr>
            </a:pPr>
            <a:r>
              <a:rPr sz="1600">
                <a:latin typeface="宋体"/>
                <a:ea typeface="宋体"/>
                <a:cs typeface="宋体"/>
                <a:sym typeface="宋体"/>
              </a:rPr>
              <a:t>收益率 </a:t>
            </a:r>
          </a:p>
          <a:p>
            <a:pPr defTabSz="330200">
              <a:tabLst>
                <a:tab pos="8521700" algn="r"/>
              </a:tabLst>
              <a:defRPr sz="3200">
                <a:latin typeface="+mn-lt"/>
                <a:ea typeface="+mn-ea"/>
                <a:cs typeface="+mn-cs"/>
                <a:sym typeface="Helvetica"/>
              </a:defRPr>
            </a:pPr>
            <a:r>
              <a:rPr sz="1600">
                <a:latin typeface="宋体"/>
                <a:ea typeface="宋体"/>
                <a:cs typeface="宋体"/>
                <a:sym typeface="宋体"/>
              </a:rPr>
              <a:t>盈利天占比 </a:t>
            </a:r>
          </a:p>
          <a:p>
            <a:pPr defTabSz="330200">
              <a:tabLst>
                <a:tab pos="8521700" algn="r"/>
              </a:tabLst>
              <a:defRPr sz="3200">
                <a:latin typeface="+mn-lt"/>
                <a:ea typeface="+mn-ea"/>
                <a:cs typeface="+mn-cs"/>
                <a:sym typeface="Helvetica"/>
              </a:defRPr>
            </a:pPr>
            <a:r>
              <a:rPr sz="1600">
                <a:latin typeface="宋体"/>
                <a:ea typeface="宋体"/>
                <a:cs typeface="宋体"/>
                <a:sym typeface="宋体"/>
              </a:rPr>
              <a:t>年化收益</a:t>
            </a:r>
          </a:p>
        </p:txBody>
      </p:sp>
      <p:sp>
        <p:nvSpPr>
          <p:cNvPr id="1879" name="Shape 1879"/>
          <p:cNvSpPr/>
          <p:nvPr/>
        </p:nvSpPr>
        <p:spPr>
          <a:xfrm>
            <a:off x="1634227" y="4839570"/>
            <a:ext cx="2979739" cy="984885"/>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defTabSz="330200">
              <a:tabLst>
                <a:tab pos="8521700" algn="r"/>
              </a:tabLst>
              <a:defRPr sz="3200">
                <a:latin typeface="+mn-lt"/>
                <a:ea typeface="+mn-ea"/>
                <a:cs typeface="+mn-cs"/>
                <a:sym typeface="Helvetica"/>
              </a:defRPr>
            </a:pPr>
            <a:r>
              <a:rPr sz="1600"/>
              <a:t>每日回撤 </a:t>
            </a:r>
          </a:p>
          <a:p>
            <a:pPr algn="r" defTabSz="330200">
              <a:tabLst>
                <a:tab pos="8521700" algn="r"/>
              </a:tabLst>
              <a:defRPr sz="3200">
                <a:latin typeface="+mn-lt"/>
                <a:ea typeface="+mn-ea"/>
                <a:cs typeface="+mn-cs"/>
                <a:sym typeface="Helvetica"/>
              </a:defRPr>
            </a:pPr>
            <a:r>
              <a:rPr sz="1600"/>
              <a:t>相关系数 </a:t>
            </a:r>
          </a:p>
          <a:p>
            <a:pPr algn="r" defTabSz="330200">
              <a:tabLst>
                <a:tab pos="8521700" algn="r"/>
              </a:tabLst>
              <a:defRPr sz="3200">
                <a:latin typeface="+mn-lt"/>
                <a:ea typeface="+mn-ea"/>
                <a:cs typeface="+mn-cs"/>
                <a:sym typeface="Helvetica"/>
              </a:defRPr>
            </a:pPr>
            <a:r>
              <a:rPr sz="1600"/>
              <a:t>在险价值 </a:t>
            </a:r>
          </a:p>
          <a:p>
            <a:pPr algn="r" defTabSz="330200">
              <a:tabLst>
                <a:tab pos="8521700" algn="r"/>
              </a:tabLst>
              <a:defRPr sz="3200">
                <a:latin typeface="+mn-lt"/>
                <a:ea typeface="+mn-ea"/>
                <a:cs typeface="+mn-cs"/>
                <a:sym typeface="Helvetica"/>
              </a:defRPr>
            </a:pPr>
            <a:r>
              <a:rPr sz="1600"/>
              <a:t>连跌天数情况</a:t>
            </a:r>
          </a:p>
        </p:txBody>
      </p:sp>
      <p:sp>
        <p:nvSpPr>
          <p:cNvPr id="1880" name="Shape 1880"/>
          <p:cNvSpPr/>
          <p:nvPr/>
        </p:nvSpPr>
        <p:spPr>
          <a:xfrm>
            <a:off x="1634227" y="2611418"/>
            <a:ext cx="2979739" cy="738664"/>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defTabSz="330200">
              <a:tabLst>
                <a:tab pos="8521700" algn="r"/>
              </a:tabLst>
              <a:defRPr sz="3200">
                <a:latin typeface="+mn-lt"/>
                <a:ea typeface="+mn-ea"/>
                <a:cs typeface="+mn-cs"/>
                <a:sym typeface="Helvetica"/>
              </a:defRPr>
            </a:pPr>
            <a:r>
              <a:rPr sz="1600"/>
              <a:t>组合构成 </a:t>
            </a:r>
            <a:endParaRPr sz="1700"/>
          </a:p>
          <a:p>
            <a:pPr algn="r" defTabSz="330200">
              <a:tabLst>
                <a:tab pos="8521700" algn="r"/>
              </a:tabLst>
              <a:defRPr sz="3200">
                <a:latin typeface="+mn-lt"/>
                <a:ea typeface="+mn-ea"/>
                <a:cs typeface="+mn-cs"/>
                <a:sym typeface="Helvetica"/>
              </a:defRPr>
            </a:pPr>
            <a:r>
              <a:rPr sz="1600"/>
              <a:t>投资目标</a:t>
            </a:r>
            <a:endParaRPr sz="1700"/>
          </a:p>
          <a:p>
            <a:pPr algn="r" defTabSz="330200">
              <a:tabLst>
                <a:tab pos="8521700" algn="r"/>
              </a:tabLst>
              <a:defRPr sz="3200">
                <a:latin typeface="+mn-lt"/>
                <a:ea typeface="+mn-ea"/>
                <a:cs typeface="+mn-cs"/>
                <a:sym typeface="Helvetica"/>
              </a:defRPr>
            </a:pPr>
            <a:r>
              <a:rPr sz="1600"/>
              <a:t>总体评价</a:t>
            </a:r>
          </a:p>
        </p:txBody>
      </p:sp>
      <p:sp>
        <p:nvSpPr>
          <p:cNvPr id="1881" name="Shape 1881"/>
          <p:cNvSpPr/>
          <p:nvPr/>
        </p:nvSpPr>
        <p:spPr>
          <a:xfrm>
            <a:off x="5402320" y="3076990"/>
            <a:ext cx="1358901" cy="984885"/>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lvl1pPr algn="ctr" defTabSz="660400">
              <a:tabLst>
                <a:tab pos="17043400" algn="r"/>
              </a:tabLst>
              <a:defRPr sz="6400">
                <a:solidFill>
                  <a:srgbClr val="FFFFFF"/>
                </a:solidFill>
                <a:latin typeface="Arial"/>
                <a:ea typeface="Arial"/>
                <a:cs typeface="Arial"/>
                <a:sym typeface="Arial"/>
              </a:defRPr>
            </a:lvl1pPr>
          </a:lstStyle>
          <a:p>
            <a:r>
              <a:rPr sz="3200"/>
              <a:t>组合回测报告</a:t>
            </a:r>
          </a:p>
        </p:txBody>
      </p:sp>
      <p:sp>
        <p:nvSpPr>
          <p:cNvPr id="1882" name="Shape 1882"/>
          <p:cNvSpPr/>
          <p:nvPr/>
        </p:nvSpPr>
        <p:spPr>
          <a:xfrm>
            <a:off x="1859020" y="2481200"/>
            <a:ext cx="3506788" cy="3778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268" y="0"/>
                </a:lnTo>
                <a:lnTo>
                  <a:pt x="0" y="0"/>
                </a:lnTo>
              </a:path>
            </a:pathLst>
          </a:custGeom>
          <a:ln w="38100">
            <a:solidFill>
              <a:srgbClr val="000000"/>
            </a:solidFill>
            <a:headEnd type="triangle"/>
          </a:ln>
        </p:spPr>
        <p:txBody>
          <a:bodyPr tIns="45720" bIns="45720" anchor="ctr"/>
          <a:lstStyle/>
          <a:p>
            <a:pPr>
              <a:defRPr b="0">
                <a:latin typeface="Calibri"/>
                <a:ea typeface="Calibri"/>
                <a:cs typeface="Calibri"/>
                <a:sym typeface="Calibri"/>
              </a:defRPr>
            </a:pPr>
            <a:endParaRPr sz="900"/>
          </a:p>
        </p:txBody>
      </p:sp>
      <p:sp>
        <p:nvSpPr>
          <p:cNvPr id="1883" name="Shape 1883"/>
          <p:cNvSpPr/>
          <p:nvPr/>
        </p:nvSpPr>
        <p:spPr>
          <a:xfrm rot="10800000" flipH="1">
            <a:off x="1859020" y="4283013"/>
            <a:ext cx="3506788" cy="3778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268" y="0"/>
                </a:lnTo>
                <a:lnTo>
                  <a:pt x="0" y="0"/>
                </a:lnTo>
              </a:path>
            </a:pathLst>
          </a:custGeom>
          <a:ln w="38100">
            <a:solidFill>
              <a:srgbClr val="000000"/>
            </a:solidFill>
            <a:headEnd type="triangle"/>
          </a:ln>
        </p:spPr>
        <p:txBody>
          <a:bodyPr tIns="45720" bIns="45720" anchor="ctr"/>
          <a:lstStyle/>
          <a:p>
            <a:pPr>
              <a:defRPr b="0">
                <a:latin typeface="Calibri"/>
                <a:ea typeface="Calibri"/>
                <a:cs typeface="Calibri"/>
                <a:sym typeface="Calibri"/>
              </a:defRPr>
            </a:pPr>
            <a:endParaRPr sz="900"/>
          </a:p>
        </p:txBody>
      </p:sp>
      <p:sp>
        <p:nvSpPr>
          <p:cNvPr id="1884" name="Shape 1884"/>
          <p:cNvSpPr/>
          <p:nvPr/>
        </p:nvSpPr>
        <p:spPr>
          <a:xfrm flipH="1">
            <a:off x="6792970" y="2481200"/>
            <a:ext cx="3506788" cy="3778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268" y="0"/>
                </a:lnTo>
                <a:lnTo>
                  <a:pt x="0" y="0"/>
                </a:lnTo>
              </a:path>
            </a:pathLst>
          </a:custGeom>
          <a:ln w="38100">
            <a:solidFill>
              <a:srgbClr val="000000"/>
            </a:solidFill>
            <a:headEnd type="triangle"/>
          </a:ln>
        </p:spPr>
        <p:txBody>
          <a:bodyPr tIns="45720" bIns="45720" anchor="ctr"/>
          <a:lstStyle/>
          <a:p>
            <a:pPr>
              <a:defRPr b="0">
                <a:latin typeface="Calibri"/>
                <a:ea typeface="Calibri"/>
                <a:cs typeface="Calibri"/>
                <a:sym typeface="Calibri"/>
              </a:defRPr>
            </a:pPr>
            <a:endParaRPr sz="900"/>
          </a:p>
        </p:txBody>
      </p:sp>
      <p:sp>
        <p:nvSpPr>
          <p:cNvPr id="1885" name="Shape 1885"/>
          <p:cNvSpPr/>
          <p:nvPr/>
        </p:nvSpPr>
        <p:spPr>
          <a:xfrm rot="10800000">
            <a:off x="6792970" y="4283013"/>
            <a:ext cx="3506788" cy="3778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268" y="0"/>
                </a:lnTo>
                <a:lnTo>
                  <a:pt x="0" y="0"/>
                </a:lnTo>
              </a:path>
            </a:pathLst>
          </a:custGeom>
          <a:ln w="38100">
            <a:solidFill>
              <a:srgbClr val="000000"/>
            </a:solidFill>
            <a:headEnd type="triangle"/>
          </a:ln>
        </p:spPr>
        <p:txBody>
          <a:bodyPr tIns="45720" bIns="45720" anchor="ctr"/>
          <a:lstStyle/>
          <a:p>
            <a:pPr>
              <a:defRPr b="0">
                <a:latin typeface="Calibri"/>
                <a:ea typeface="Calibri"/>
                <a:cs typeface="Calibri"/>
                <a:sym typeface="Calibri"/>
              </a:defRPr>
            </a:pPr>
            <a:endParaRPr sz="900"/>
          </a:p>
        </p:txBody>
      </p:sp>
      <p:sp>
        <p:nvSpPr>
          <p:cNvPr id="1886" name="Shape 1886"/>
          <p:cNvSpPr/>
          <p:nvPr/>
        </p:nvSpPr>
        <p:spPr>
          <a:xfrm>
            <a:off x="1634227" y="1857217"/>
            <a:ext cx="2979739" cy="477054"/>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660400">
              <a:tabLst>
                <a:tab pos="17043400" algn="r"/>
              </a:tabLst>
              <a:defRPr sz="6200" b="0">
                <a:latin typeface="+mn-lt"/>
                <a:ea typeface="+mn-ea"/>
                <a:cs typeface="+mn-cs"/>
                <a:sym typeface="Helvetica"/>
              </a:defRPr>
            </a:lvl1pPr>
          </a:lstStyle>
          <a:p>
            <a:pPr>
              <a:defRPr b="1"/>
            </a:pPr>
            <a:r>
              <a:rPr sz="3100"/>
              <a:t>基本情况</a:t>
            </a:r>
          </a:p>
        </p:txBody>
      </p:sp>
      <p:sp>
        <p:nvSpPr>
          <p:cNvPr id="1887" name="Shape 1887"/>
          <p:cNvSpPr/>
          <p:nvPr/>
        </p:nvSpPr>
        <p:spPr>
          <a:xfrm>
            <a:off x="7567040" y="1857217"/>
            <a:ext cx="2979738" cy="477054"/>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660400">
              <a:tabLst>
                <a:tab pos="17043400" algn="r"/>
              </a:tabLst>
              <a:defRPr sz="6200" b="0">
                <a:latin typeface="+mn-lt"/>
                <a:ea typeface="+mn-ea"/>
                <a:cs typeface="+mn-cs"/>
                <a:sym typeface="Helvetica"/>
              </a:defRPr>
            </a:lvl1pPr>
          </a:lstStyle>
          <a:p>
            <a:pPr>
              <a:defRPr b="1"/>
            </a:pPr>
            <a:r>
              <a:rPr sz="3100"/>
              <a:t>收益情况</a:t>
            </a:r>
          </a:p>
        </p:txBody>
      </p:sp>
      <p:sp>
        <p:nvSpPr>
          <p:cNvPr id="1888" name="Shape 1888"/>
          <p:cNvSpPr/>
          <p:nvPr/>
        </p:nvSpPr>
        <p:spPr>
          <a:xfrm>
            <a:off x="1634227" y="3989544"/>
            <a:ext cx="2979739" cy="477054"/>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660400">
              <a:tabLst>
                <a:tab pos="17043400" algn="r"/>
              </a:tabLst>
              <a:defRPr sz="6200" b="0">
                <a:latin typeface="+mn-lt"/>
                <a:ea typeface="+mn-ea"/>
                <a:cs typeface="+mn-cs"/>
                <a:sym typeface="Helvetica"/>
              </a:defRPr>
            </a:lvl1pPr>
          </a:lstStyle>
          <a:p>
            <a:pPr>
              <a:defRPr b="1"/>
            </a:pPr>
            <a:r>
              <a:rPr sz="3100"/>
              <a:t>风险情况</a:t>
            </a:r>
          </a:p>
        </p:txBody>
      </p:sp>
      <p:sp>
        <p:nvSpPr>
          <p:cNvPr id="1889" name="Shape 1889"/>
          <p:cNvSpPr/>
          <p:nvPr/>
        </p:nvSpPr>
        <p:spPr>
          <a:xfrm>
            <a:off x="7567039" y="4054342"/>
            <a:ext cx="2979739" cy="477054"/>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660400">
              <a:tabLst>
                <a:tab pos="17043400" algn="r"/>
              </a:tabLst>
              <a:defRPr sz="6200" b="0">
                <a:latin typeface="+mn-lt"/>
                <a:ea typeface="+mn-ea"/>
                <a:cs typeface="+mn-cs"/>
                <a:sym typeface="Helvetica"/>
              </a:defRPr>
            </a:lvl1pPr>
          </a:lstStyle>
          <a:p>
            <a:r>
              <a:rPr sz="3100"/>
              <a:t>组合风格</a:t>
            </a:r>
          </a:p>
        </p:txBody>
      </p:sp>
      <p:sp>
        <p:nvSpPr>
          <p:cNvPr id="1890" name="Shape 1890"/>
          <p:cNvSpPr/>
          <p:nvPr/>
        </p:nvSpPr>
        <p:spPr>
          <a:xfrm>
            <a:off x="7567040" y="5375577"/>
            <a:ext cx="2979738" cy="246221"/>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660400">
              <a:tabLst>
                <a:tab pos="17043400" algn="r"/>
              </a:tabLst>
              <a:defRPr sz="3200">
                <a:latin typeface="Arial"/>
                <a:ea typeface="Arial"/>
                <a:cs typeface="Arial"/>
                <a:sym typeface="Arial"/>
              </a:defRPr>
            </a:lvl1pPr>
          </a:lstStyle>
          <a:p>
            <a:r>
              <a:rPr sz="1600"/>
              <a:t>基金风格热图</a:t>
            </a:r>
          </a:p>
        </p:txBody>
      </p:sp>
    </p:spTree>
    <p:extLst>
      <p:ext uri="{BB962C8B-B14F-4D97-AF65-F5344CB8AC3E}">
        <p14:creationId xmlns:p14="http://schemas.microsoft.com/office/powerpoint/2010/main" val="386437188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6" presetClass="emph" presetSubtype="0" accel="50000" decel="50000" fill="hold" grpId="0" nodeType="clickEffect">
                                  <p:stCondLst>
                                    <p:cond delay="0"/>
                                  </p:stCondLst>
                                  <p:childTnLst>
                                    <p:animScale>
                                      <p:cBhvr>
                                        <p:cTn id="6" dur="1000" fill="hold"/>
                                        <p:tgtEl>
                                          <p:spTgt spid="1890"/>
                                        </p:tgtEl>
                                      </p:cBhvr>
                                      <p:by x="217111" y="217111"/>
                                    </p:animScale>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129531 0.024006" pathEditMode="relative">
                                      <p:cBhvr>
                                        <p:cTn id="9" dur="1000" fill="hold"/>
                                        <p:tgtEl>
                                          <p:spTgt spid="18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0"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5" name="组合回测.png"/>
          <p:cNvPicPr>
            <a:picLocks noChangeAspect="1"/>
          </p:cNvPicPr>
          <p:nvPr/>
        </p:nvPicPr>
        <p:blipFill>
          <a:blip r:embed="rId2">
            <a:extLst/>
          </a:blip>
          <a:stretch>
            <a:fillRect/>
          </a:stretch>
        </p:blipFill>
        <p:spPr>
          <a:xfrm>
            <a:off x="-1572200" y="-247259"/>
            <a:ext cx="15336399" cy="43367930"/>
          </a:xfrm>
          <a:prstGeom prst="rect">
            <a:avLst/>
          </a:prstGeom>
          <a:ln w="12700">
            <a:miter lim="400000"/>
          </a:ln>
        </p:spPr>
      </p:pic>
    </p:spTree>
    <p:extLst>
      <p:ext uri="{BB962C8B-B14F-4D97-AF65-F5344CB8AC3E}">
        <p14:creationId xmlns:p14="http://schemas.microsoft.com/office/powerpoint/2010/main" val="1691478916"/>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1.010825" pathEditMode="relative">
                                      <p:cBhvr>
                                        <p:cTn id="6" dur="1000" fill="hold"/>
                                        <p:tgtEl>
                                          <p:spTgt spid="189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1.010825 L 0.000000 -1.744488" pathEditMode="relative">
                                      <p:cBhvr>
                                        <p:cTn id="10" dur="1000" fill="hold"/>
                                        <p:tgtEl>
                                          <p:spTgt spid="189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1.744488 L -0.000000 -2.258052" pathEditMode="relative">
                                      <p:cBhvr>
                                        <p:cTn id="14" dur="1000" fill="hold"/>
                                        <p:tgtEl>
                                          <p:spTgt spid="189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000000 -2.258052 L 0.000000 -2.760747" pathEditMode="relative">
                                      <p:cBhvr>
                                        <p:cTn id="18" dur="1000" fill="hold"/>
                                        <p:tgtEl>
                                          <p:spTgt spid="1895"/>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path" presetSubtype="0" accel="50000" decel="50000" fill="hold" nodeType="clickEffect">
                                  <p:stCondLst>
                                    <p:cond delay="0"/>
                                  </p:stCondLst>
                                  <p:childTnLst>
                                    <p:animMotion origin="layout" path="M 0.000000 -2.760747 L -0.000000 -3.421044" pathEditMode="relative">
                                      <p:cBhvr>
                                        <p:cTn id="22" dur="1000" fill="hold"/>
                                        <p:tgtEl>
                                          <p:spTgt spid="1895"/>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3.421044 L 0.000000 -4.328613" pathEditMode="relative">
                                      <p:cBhvr>
                                        <p:cTn id="26" dur="1000" fill="hold"/>
                                        <p:tgtEl>
                                          <p:spTgt spid="189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path" presetSubtype="0" accel="50000" decel="50000" fill="hold" nodeType="clickEffect">
                                  <p:stCondLst>
                                    <p:cond delay="0"/>
                                  </p:stCondLst>
                                  <p:childTnLst>
                                    <p:animMotion origin="layout" path="M 0.000000 -4.328613 L -0.000000 -4.991627" pathEditMode="relative">
                                      <p:cBhvr>
                                        <p:cTn id="30" dur="1000" fill="hold"/>
                                        <p:tgtEl>
                                          <p:spTgt spid="189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 name="Shape 1897" descr="文本框 29"/>
          <p:cNvSpPr/>
          <p:nvPr/>
        </p:nvSpPr>
        <p:spPr>
          <a:xfrm>
            <a:off x="730578" y="320784"/>
            <a:ext cx="5391219" cy="3170099"/>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40000" b="0">
                <a:solidFill>
                  <a:schemeClr val="accent4"/>
                </a:solidFill>
                <a:latin typeface="Impact"/>
                <a:ea typeface="Impact"/>
                <a:cs typeface="Impact"/>
                <a:sym typeface="Impact"/>
              </a:defRPr>
            </a:lvl1pPr>
          </a:lstStyle>
          <a:p>
            <a:r>
              <a:rPr sz="20000"/>
              <a:t>FOUR</a:t>
            </a:r>
          </a:p>
        </p:txBody>
      </p:sp>
      <p:grpSp>
        <p:nvGrpSpPr>
          <p:cNvPr id="1913" name="Group 1913" descr="组合 30"/>
          <p:cNvGrpSpPr/>
          <p:nvPr/>
        </p:nvGrpSpPr>
        <p:grpSpPr>
          <a:xfrm>
            <a:off x="10093440" y="5856958"/>
            <a:ext cx="1040073" cy="431800"/>
            <a:chOff x="133659" y="51245"/>
            <a:chExt cx="2080142" cy="863596"/>
          </a:xfrm>
        </p:grpSpPr>
        <p:sp>
          <p:nvSpPr>
            <p:cNvPr id="1898" name="Shape 1898" descr="文本框 31"/>
            <p:cNvSpPr/>
            <p:nvPr/>
          </p:nvSpPr>
          <p:spPr>
            <a:xfrm rot="16200000">
              <a:off x="238494" y="-53590"/>
              <a:ext cx="251994"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899" name="Shape 1899" descr="文本框 32"/>
            <p:cNvSpPr/>
            <p:nvPr/>
          </p:nvSpPr>
          <p:spPr>
            <a:xfrm rot="16200000">
              <a:off x="65091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0" name="Shape 1900" descr="文本框 33"/>
            <p:cNvSpPr/>
            <p:nvPr/>
          </p:nvSpPr>
          <p:spPr>
            <a:xfrm rot="16200000">
              <a:off x="105293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1" name="Shape 1901" descr="文本框 34"/>
            <p:cNvSpPr/>
            <p:nvPr/>
          </p:nvSpPr>
          <p:spPr>
            <a:xfrm rot="16200000">
              <a:off x="1454952"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2" name="Shape 1902" descr="文本框 35"/>
            <p:cNvSpPr/>
            <p:nvPr/>
          </p:nvSpPr>
          <p:spPr>
            <a:xfrm rot="16200000">
              <a:off x="1856971" y="-46331"/>
              <a:ext cx="251993" cy="461664"/>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3" name="Shape 1903" descr="文本框 36"/>
            <p:cNvSpPr/>
            <p:nvPr/>
          </p:nvSpPr>
          <p:spPr>
            <a:xfrm rot="16200000">
              <a:off x="24889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4" name="Shape 1904" descr="文本框 37"/>
            <p:cNvSpPr/>
            <p:nvPr/>
          </p:nvSpPr>
          <p:spPr>
            <a:xfrm rot="16200000">
              <a:off x="650910"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5" name="Shape 1905" descr="文本框 38"/>
            <p:cNvSpPr/>
            <p:nvPr/>
          </p:nvSpPr>
          <p:spPr>
            <a:xfrm rot="16200000">
              <a:off x="1052932"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6" name="Shape 1906" descr="文本框 39"/>
            <p:cNvSpPr/>
            <p:nvPr/>
          </p:nvSpPr>
          <p:spPr>
            <a:xfrm rot="16200000">
              <a:off x="1454951"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7" name="Shape 1907" descr="文本框 40"/>
            <p:cNvSpPr/>
            <p:nvPr/>
          </p:nvSpPr>
          <p:spPr>
            <a:xfrm rot="16200000">
              <a:off x="1856973" y="255840"/>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8" name="Shape 1908" descr="文本框 41"/>
            <p:cNvSpPr/>
            <p:nvPr/>
          </p:nvSpPr>
          <p:spPr>
            <a:xfrm rot="16200000">
              <a:off x="24889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09" name="Shape 1909" descr="文本框 42"/>
            <p:cNvSpPr/>
            <p:nvPr/>
          </p:nvSpPr>
          <p:spPr>
            <a:xfrm rot="16200000">
              <a:off x="650910" y="558013"/>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10" name="Shape 1910" descr="文本框 43"/>
            <p:cNvSpPr/>
            <p:nvPr/>
          </p:nvSpPr>
          <p:spPr>
            <a:xfrm rot="16200000">
              <a:off x="105293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11" name="Shape 1911" descr="文本框 44"/>
            <p:cNvSpPr/>
            <p:nvPr/>
          </p:nvSpPr>
          <p:spPr>
            <a:xfrm rot="16200000">
              <a:off x="1454951"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sp>
          <p:nvSpPr>
            <p:cNvPr id="1912" name="Shape 1912" descr="文本框 45"/>
            <p:cNvSpPr/>
            <p:nvPr/>
          </p:nvSpPr>
          <p:spPr>
            <a:xfrm rot="16200000">
              <a:off x="1856972" y="558012"/>
              <a:ext cx="251993" cy="461663"/>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b="0">
                  <a:latin typeface="华文宋体"/>
                  <a:ea typeface="华文宋体"/>
                  <a:cs typeface="华文宋体"/>
                  <a:sym typeface="华文宋体"/>
                </a:defRPr>
              </a:lvl1pPr>
            </a:lstStyle>
            <a:p>
              <a:r>
                <a:rPr sz="900"/>
                <a:t>(</a:t>
              </a:r>
            </a:p>
          </p:txBody>
        </p:sp>
      </p:grpSp>
      <p:sp>
        <p:nvSpPr>
          <p:cNvPr id="1914" name="Shape 1914" descr="矩形 47"/>
          <p:cNvSpPr/>
          <p:nvPr/>
        </p:nvSpPr>
        <p:spPr>
          <a:xfrm>
            <a:off x="730578" y="4184369"/>
            <a:ext cx="6464640" cy="1446550"/>
          </a:xfrm>
          <a:prstGeom prst="rect">
            <a:avLst/>
          </a:prstGeom>
          <a:ln w="25400">
            <a:miter lim="400000"/>
          </a:ln>
          <a:extLst>
            <a:ext uri="{C572A759-6A51-4108-AA02-DFA0A04FC94B}">
              <ma14:wrappingTextBoxFlag xmlns="" xmlns:ma14="http://schemas.microsoft.com/office/mac/drawingml/2011/main" val="1"/>
            </a:ext>
          </a:extLst>
        </p:spPr>
        <p:txBody>
          <a:bodyPr tIns="45720" bIns="45720">
            <a:spAutoFit/>
          </a:bodyPr>
          <a:lstStyle/>
          <a:p>
            <a:pPr>
              <a:defRPr sz="8800" b="0">
                <a:solidFill>
                  <a:srgbClr val="FFFFFF"/>
                </a:solidFill>
                <a:latin typeface="微软雅黑 Light"/>
                <a:ea typeface="微软雅黑 Light"/>
                <a:cs typeface="微软雅黑 Light"/>
                <a:sym typeface="微软雅黑 Light"/>
              </a:defRPr>
            </a:pPr>
            <a:r>
              <a:rPr sz="4400"/>
              <a:t>IT 开发与展示</a:t>
            </a:r>
          </a:p>
          <a:p>
            <a:pPr>
              <a:defRPr sz="8800" b="0">
                <a:solidFill>
                  <a:srgbClr val="FFFFFF"/>
                </a:solidFill>
                <a:latin typeface="微软雅黑 Light"/>
                <a:ea typeface="微软雅黑 Light"/>
                <a:cs typeface="微软雅黑 Light"/>
                <a:sym typeface="微软雅黑 Light"/>
              </a:defRPr>
            </a:pPr>
            <a:r>
              <a:rPr sz="4400"/>
              <a:t>IT development &amp;display</a:t>
            </a:r>
          </a:p>
        </p:txBody>
      </p:sp>
      <p:grpSp>
        <p:nvGrpSpPr>
          <p:cNvPr id="1939" name="Group 1939"/>
          <p:cNvGrpSpPr/>
          <p:nvPr/>
        </p:nvGrpSpPr>
        <p:grpSpPr>
          <a:xfrm>
            <a:off x="10740258" y="776080"/>
            <a:ext cx="491140" cy="2040540"/>
            <a:chOff x="0" y="0"/>
            <a:chExt cx="982279" cy="4081078"/>
          </a:xfrm>
        </p:grpSpPr>
        <p:sp>
          <p:nvSpPr>
            <p:cNvPr id="1915" name="Shape 1915" descr="椭圆 5"/>
            <p:cNvSpPr/>
            <p:nvPr/>
          </p:nvSpPr>
          <p:spPr>
            <a:xfrm rot="16200000">
              <a:off x="1" y="3941378"/>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16" name="Shape 1916" descr="椭圆 6"/>
            <p:cNvSpPr/>
            <p:nvPr/>
          </p:nvSpPr>
          <p:spPr>
            <a:xfrm rot="16200000">
              <a:off x="0" y="3503448"/>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17" name="Shape 1917" descr="椭圆 7"/>
            <p:cNvSpPr/>
            <p:nvPr/>
          </p:nvSpPr>
          <p:spPr>
            <a:xfrm rot="16200000">
              <a:off x="0" y="3065518"/>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18" name="Shape 1918" descr="椭圆 8"/>
            <p:cNvSpPr/>
            <p:nvPr/>
          </p:nvSpPr>
          <p:spPr>
            <a:xfrm rot="16200000">
              <a:off x="0" y="2627587"/>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19" name="Shape 1919" descr="椭圆 9"/>
            <p:cNvSpPr/>
            <p:nvPr/>
          </p:nvSpPr>
          <p:spPr>
            <a:xfrm rot="16200000">
              <a:off x="0" y="2189656"/>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0" name="Shape 1920" descr="椭圆 10"/>
            <p:cNvSpPr/>
            <p:nvPr/>
          </p:nvSpPr>
          <p:spPr>
            <a:xfrm rot="16200000">
              <a:off x="0" y="1751724"/>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1" name="Shape 1921" descr="椭圆 11"/>
            <p:cNvSpPr/>
            <p:nvPr/>
          </p:nvSpPr>
          <p:spPr>
            <a:xfrm rot="16200000">
              <a:off x="0" y="1313794"/>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2" name="Shape 1922" descr="椭圆 12"/>
            <p:cNvSpPr/>
            <p:nvPr/>
          </p:nvSpPr>
          <p:spPr>
            <a:xfrm rot="16200000">
              <a:off x="0" y="875863"/>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3" name="Shape 1923" descr="椭圆 13"/>
            <p:cNvSpPr/>
            <p:nvPr/>
          </p:nvSpPr>
          <p:spPr>
            <a:xfrm rot="16200000">
              <a:off x="0" y="437931"/>
              <a:ext cx="139700"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4" name="Shape 1924" descr="椭圆 14"/>
            <p:cNvSpPr/>
            <p:nvPr/>
          </p:nvSpPr>
          <p:spPr>
            <a:xfrm rot="16200000">
              <a:off x="0" y="0"/>
              <a:ext cx="139700" cy="139700"/>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5" name="Shape 1925" descr="椭圆 15"/>
            <p:cNvSpPr/>
            <p:nvPr/>
          </p:nvSpPr>
          <p:spPr>
            <a:xfrm rot="16200000">
              <a:off x="421290" y="3065518"/>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6" name="Shape 1926" descr="椭圆 16"/>
            <p:cNvSpPr/>
            <p:nvPr/>
          </p:nvSpPr>
          <p:spPr>
            <a:xfrm rot="16200000">
              <a:off x="421290" y="2627587"/>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7" name="Shape 1927" descr="椭圆 17"/>
            <p:cNvSpPr/>
            <p:nvPr/>
          </p:nvSpPr>
          <p:spPr>
            <a:xfrm rot="16200000">
              <a:off x="421290" y="2189656"/>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8" name="Shape 1928" descr="椭圆 18"/>
            <p:cNvSpPr/>
            <p:nvPr/>
          </p:nvSpPr>
          <p:spPr>
            <a:xfrm rot="16200000">
              <a:off x="421290" y="175172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29" name="Shape 1929" descr="椭圆 19"/>
            <p:cNvSpPr/>
            <p:nvPr/>
          </p:nvSpPr>
          <p:spPr>
            <a:xfrm rot="16200000">
              <a:off x="421290" y="131379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30" name="Shape 1930" descr="椭圆 20"/>
            <p:cNvSpPr/>
            <p:nvPr/>
          </p:nvSpPr>
          <p:spPr>
            <a:xfrm rot="16200000">
              <a:off x="421290" y="875863"/>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31" name="Shape 1931" descr="椭圆 21"/>
            <p:cNvSpPr/>
            <p:nvPr/>
          </p:nvSpPr>
          <p:spPr>
            <a:xfrm rot="16200000">
              <a:off x="421290" y="437931"/>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32" name="Shape 1932" descr="椭圆 22"/>
            <p:cNvSpPr/>
            <p:nvPr/>
          </p:nvSpPr>
          <p:spPr>
            <a:xfrm rot="16200000">
              <a:off x="421290" y="0"/>
              <a:ext cx="139701" cy="139700"/>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33" name="Shape 1933" descr="椭圆 23"/>
            <p:cNvSpPr/>
            <p:nvPr/>
          </p:nvSpPr>
          <p:spPr>
            <a:xfrm rot="16200000">
              <a:off x="842579" y="2189656"/>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34" name="Shape 1934" descr="椭圆 24"/>
            <p:cNvSpPr/>
            <p:nvPr/>
          </p:nvSpPr>
          <p:spPr>
            <a:xfrm rot="16200000">
              <a:off x="842579" y="175172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35" name="Shape 1935" descr="椭圆 25"/>
            <p:cNvSpPr/>
            <p:nvPr/>
          </p:nvSpPr>
          <p:spPr>
            <a:xfrm rot="16200000">
              <a:off x="842579" y="1313794"/>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36" name="Shape 1936" descr="椭圆 26"/>
            <p:cNvSpPr/>
            <p:nvPr/>
          </p:nvSpPr>
          <p:spPr>
            <a:xfrm rot="16200000">
              <a:off x="842579" y="875863"/>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37" name="Shape 1937" descr="椭圆 27"/>
            <p:cNvSpPr/>
            <p:nvPr/>
          </p:nvSpPr>
          <p:spPr>
            <a:xfrm rot="16200000">
              <a:off x="842579" y="437931"/>
              <a:ext cx="139701" cy="139701"/>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sp>
          <p:nvSpPr>
            <p:cNvPr id="1938" name="Shape 1938" descr="椭圆 28"/>
            <p:cNvSpPr/>
            <p:nvPr/>
          </p:nvSpPr>
          <p:spPr>
            <a:xfrm rot="16200000">
              <a:off x="842579" y="0"/>
              <a:ext cx="139701" cy="139700"/>
            </a:xfrm>
            <a:prstGeom prst="ellipse">
              <a:avLst/>
            </a:prstGeom>
            <a:solidFill>
              <a:srgbClr val="FFFFFF"/>
            </a:solidFill>
            <a:ln w="12700" cap="flat">
              <a:noFill/>
              <a:miter lim="400000"/>
            </a:ln>
            <a:effectLst/>
          </p:spPr>
          <p:txBody>
            <a:bodyPr wrap="square" lIns="45720" tIns="45720" rIns="45720" bIns="45720" numCol="1" anchor="ctr">
              <a:noAutofit/>
            </a:bodyPr>
            <a:lstStyle/>
            <a:p>
              <a:pPr algn="ctr">
                <a:defRPr>
                  <a:solidFill>
                    <a:srgbClr val="FFFFFF"/>
                  </a:solidFill>
                </a:defRPr>
              </a:pPr>
              <a:endParaRPr sz="900"/>
            </a:p>
          </p:txBody>
        </p:sp>
      </p:grpSp>
    </p:spTree>
    <p:extLst>
      <p:ext uri="{BB962C8B-B14F-4D97-AF65-F5344CB8AC3E}">
        <p14:creationId xmlns:p14="http://schemas.microsoft.com/office/powerpoint/2010/main" val="957878128"/>
      </p:ext>
    </p:extLst>
  </p:cSld>
  <p:clrMapOvr>
    <a:masterClrMapping/>
  </p:clrMapOvr>
  <mc:AlternateContent xmlns:mc="http://schemas.openxmlformats.org/markup-compatibility/2006" xmlns:p14="http://schemas.microsoft.com/office/powerpoint/2010/main">
    <mc:Choice Requires="p14">
      <p:transition spd="med">
        <p:pull dir="u"/>
      </p:transition>
    </mc:Choice>
    <mc:Fallback xmlns="">
      <p:transition spd="fast">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528</Words>
  <Application>Microsoft Office PowerPoint</Application>
  <PresentationFormat>宽屏</PresentationFormat>
  <Paragraphs>420</Paragraphs>
  <Slides>25</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Futura</vt:lpstr>
      <vt:lpstr>Helvetica Neue</vt:lpstr>
      <vt:lpstr>Helvetica Neue Medium</vt:lpstr>
      <vt:lpstr>Lato Light</vt:lpstr>
      <vt:lpstr>Microsoft YaHei UI</vt:lpstr>
      <vt:lpstr>Songti SC Bold</vt:lpstr>
      <vt:lpstr>等线</vt:lpstr>
      <vt:lpstr>等线 Light</vt:lpstr>
      <vt:lpstr>华文宋体</vt:lpstr>
      <vt:lpstr>华文细黑</vt:lpstr>
      <vt:lpstr>宋体</vt:lpstr>
      <vt:lpstr>Microsoft YaHei</vt:lpstr>
      <vt:lpstr>Microsoft YaHei</vt:lpstr>
      <vt:lpstr>微软雅黑 Light</vt:lpstr>
      <vt:lpstr>Arial</vt:lpstr>
      <vt:lpstr>Calibri</vt:lpstr>
      <vt:lpstr>Helvetica</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康</dc:creator>
  <cp:lastModifiedBy>李 康</cp:lastModifiedBy>
  <cp:revision>1</cp:revision>
  <dcterms:created xsi:type="dcterms:W3CDTF">2018-07-15T09:34:20Z</dcterms:created>
  <dcterms:modified xsi:type="dcterms:W3CDTF">2018-07-15T09:34:43Z</dcterms:modified>
</cp:coreProperties>
</file>